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4"/>
  </p:notesMasterIdLst>
  <p:sldIdLst>
    <p:sldId id="257"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6" autoAdjust="0"/>
    <p:restoredTop sz="94660"/>
  </p:normalViewPr>
  <p:slideViewPr>
    <p:cSldViewPr snapToGrid="0">
      <p:cViewPr varScale="1">
        <p:scale>
          <a:sx n="102" d="100"/>
          <a:sy n="102" d="100"/>
        </p:scale>
        <p:origin x="138" y="5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E2AABB-83C6-4BE3-B452-4105A5BC3E0D}" type="datetimeFigureOut">
              <a:rPr lang="de-DE" smtClean="0"/>
              <a:t>10.10.2022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9FAA0F-5E81-4457-BDDF-61EA0B58C80F}" type="slidenum">
              <a:rPr lang="de-DE" smtClean="0"/>
              <a:t>‹Nr.›</a:t>
            </a:fld>
            <a:endParaRPr lang="de-DE"/>
          </a:p>
        </p:txBody>
      </p:sp>
    </p:spTree>
    <p:extLst>
      <p:ext uri="{BB962C8B-B14F-4D97-AF65-F5344CB8AC3E}">
        <p14:creationId xmlns:p14="http://schemas.microsoft.com/office/powerpoint/2010/main" val="413673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23DD87-A3C6-4A52-946C-ED3EEBC3F3A9}"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33745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23DD87-A3C6-4A52-946C-ED3EEBC3F3A9}"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83809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23DD87-A3C6-4A52-946C-ED3EEBC3F3A9}"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48951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2192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fontAlgn="base" hangingPunct="1">
                <a:spcBef>
                  <a:spcPct val="0"/>
                </a:spcBef>
                <a:spcAft>
                  <a:spcPct val="0"/>
                </a:spcAft>
                <a:defRPr/>
              </a:pPr>
              <a:endParaRPr lang="de-DE" altLang="de-DE" sz="2400" smtClean="0">
                <a:solidFill>
                  <a:srgbClr val="000000"/>
                </a:solidFill>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fontAlgn="base" hangingPunct="1">
                <a:spcBef>
                  <a:spcPct val="0"/>
                </a:spcBef>
                <a:spcAft>
                  <a:spcPct val="0"/>
                </a:spcAft>
                <a:defRPr/>
              </a:pPr>
              <a:endParaRPr lang="de-DE" altLang="de-DE" sz="2400" smtClean="0">
                <a:solidFill>
                  <a:srgbClr val="000000"/>
                </a:solidFill>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fontAlgn="base" hangingPunct="1">
                  <a:spcBef>
                    <a:spcPct val="0"/>
                  </a:spcBef>
                  <a:spcAft>
                    <a:spcPct val="0"/>
                  </a:spcAft>
                  <a:defRPr/>
                </a:pPr>
                <a:endParaRPr lang="de-DE" altLang="de-DE" sz="2400" smtClean="0">
                  <a:solidFill>
                    <a:srgbClr val="000000"/>
                  </a:solidFill>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fontAlgn="base" hangingPunct="1">
                  <a:spcBef>
                    <a:spcPct val="0"/>
                  </a:spcBef>
                  <a:spcAft>
                    <a:spcPct val="0"/>
                  </a:spcAft>
                  <a:defRPr/>
                </a:pPr>
                <a:endParaRPr lang="de-DE" altLang="de-DE" sz="2400" smtClean="0">
                  <a:solidFill>
                    <a:srgbClr val="000000"/>
                  </a:solidFill>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fontAlgn="base" hangingPunct="1">
                  <a:spcBef>
                    <a:spcPct val="0"/>
                  </a:spcBef>
                  <a:spcAft>
                    <a:spcPct val="0"/>
                  </a:spcAft>
                  <a:defRPr/>
                </a:pPr>
                <a:endParaRPr lang="de-DE" altLang="de-DE" sz="2400" smtClean="0">
                  <a:solidFill>
                    <a:srgbClr val="000000"/>
                  </a:solidFill>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fontAlgn="base" hangingPunct="1">
                  <a:spcBef>
                    <a:spcPct val="0"/>
                  </a:spcBef>
                  <a:spcAft>
                    <a:spcPct val="0"/>
                  </a:spcAft>
                  <a:defRPr/>
                </a:pPr>
                <a:endParaRPr lang="de-DE" altLang="de-DE" sz="2400" smtClean="0">
                  <a:solidFill>
                    <a:srgbClr val="000000"/>
                  </a:solidFill>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fontAlgn="base" hangingPunct="1">
                  <a:spcBef>
                    <a:spcPct val="0"/>
                  </a:spcBef>
                  <a:spcAft>
                    <a:spcPct val="0"/>
                  </a:spcAft>
                  <a:defRPr/>
                </a:pPr>
                <a:endParaRPr lang="de-DE" altLang="de-DE" sz="2400" smtClean="0">
                  <a:solidFill>
                    <a:srgbClr val="000000"/>
                  </a:solidFill>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fontAlgn="base" hangingPunct="1">
                  <a:spcBef>
                    <a:spcPct val="0"/>
                  </a:spcBef>
                  <a:spcAft>
                    <a:spcPct val="0"/>
                  </a:spcAft>
                  <a:defRPr/>
                </a:pPr>
                <a:endParaRPr lang="de-DE" altLang="de-DE" sz="2400" smtClean="0">
                  <a:solidFill>
                    <a:srgbClr val="000000"/>
                  </a:solidFill>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fontAlgn="base" hangingPunct="1">
                  <a:spcBef>
                    <a:spcPct val="0"/>
                  </a:spcBef>
                  <a:spcAft>
                    <a:spcPct val="0"/>
                  </a:spcAft>
                  <a:defRPr/>
                </a:pPr>
                <a:endParaRPr lang="de-DE" altLang="de-DE" sz="2400" smtClean="0">
                  <a:solidFill>
                    <a:srgbClr val="000000"/>
                  </a:solidFill>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fontAlgn="base" hangingPunct="1">
                  <a:spcBef>
                    <a:spcPct val="0"/>
                  </a:spcBef>
                  <a:spcAft>
                    <a:spcPct val="0"/>
                  </a:spcAft>
                  <a:defRPr/>
                </a:pPr>
                <a:endParaRPr lang="de-DE" altLang="de-DE" sz="2400" smtClean="0">
                  <a:solidFill>
                    <a:srgbClr val="000000"/>
                  </a:solidFill>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fontAlgn="base" hangingPunct="1">
                  <a:spcBef>
                    <a:spcPct val="0"/>
                  </a:spcBef>
                  <a:spcAft>
                    <a:spcPct val="0"/>
                  </a:spcAft>
                  <a:defRPr/>
                </a:pPr>
                <a:endParaRPr lang="de-DE" altLang="de-DE" sz="2400" smtClean="0">
                  <a:solidFill>
                    <a:srgbClr val="000000"/>
                  </a:solidFill>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fontAlgn="base" hangingPunct="1">
                  <a:spcBef>
                    <a:spcPct val="0"/>
                  </a:spcBef>
                  <a:spcAft>
                    <a:spcPct val="0"/>
                  </a:spcAft>
                  <a:defRPr/>
                </a:pPr>
                <a:endParaRPr lang="de-DE" altLang="de-DE" sz="2400" smtClean="0">
                  <a:solidFill>
                    <a:srgbClr val="000000"/>
                  </a:solidFill>
                  <a:latin typeface="Times New Roman" pitchFamily="18" charset="0"/>
                </a:endParaRPr>
              </a:p>
            </p:txBody>
          </p:sp>
        </p:grpSp>
      </p:grpSp>
      <p:sp>
        <p:nvSpPr>
          <p:cNvPr id="6163" name="Rectangle 19"/>
          <p:cNvSpPr>
            <a:spLocks noGrp="1" noChangeArrowheads="1"/>
          </p:cNvSpPr>
          <p:nvPr>
            <p:ph type="ctrTitle"/>
          </p:nvPr>
        </p:nvSpPr>
        <p:spPr>
          <a:xfrm>
            <a:off x="3962400" y="1828800"/>
            <a:ext cx="8026400" cy="2209800"/>
          </a:xfrm>
        </p:spPr>
        <p:txBody>
          <a:bodyPr/>
          <a:lstStyle>
            <a:lvl1pPr>
              <a:defRPr sz="5000">
                <a:solidFill>
                  <a:srgbClr val="FFFFFF"/>
                </a:solidFill>
              </a:defRPr>
            </a:lvl1pPr>
          </a:lstStyle>
          <a:p>
            <a:r>
              <a:rPr lang="de-DE"/>
              <a:t>Titelmasterformat durch Klicken bearbeiten</a:t>
            </a:r>
          </a:p>
        </p:txBody>
      </p:sp>
      <p:sp>
        <p:nvSpPr>
          <p:cNvPr id="6164" name="Rectangle 20"/>
          <p:cNvSpPr>
            <a:spLocks noGrp="1" noChangeArrowheads="1"/>
          </p:cNvSpPr>
          <p:nvPr>
            <p:ph type="subTitle" idx="1"/>
          </p:nvPr>
        </p:nvSpPr>
        <p:spPr>
          <a:xfrm>
            <a:off x="3962400" y="4267200"/>
            <a:ext cx="8026400" cy="1752600"/>
          </a:xfrm>
        </p:spPr>
        <p:txBody>
          <a:bodyPr/>
          <a:lstStyle>
            <a:lvl1pPr marL="0" indent="0">
              <a:buFont typeface="Wingdings" pitchFamily="2" charset="2"/>
              <a:buNone/>
              <a:defRPr sz="3400"/>
            </a:lvl1pPr>
          </a:lstStyle>
          <a:p>
            <a:r>
              <a:rPr lang="de-DE"/>
              <a:t>Formatvorlage des Untertitelmasters durch Klicken bearbeiten</a:t>
            </a:r>
          </a:p>
        </p:txBody>
      </p:sp>
      <p:sp>
        <p:nvSpPr>
          <p:cNvPr id="18" name="Rectangle 16"/>
          <p:cNvSpPr>
            <a:spLocks noGrp="1" noChangeArrowheads="1"/>
          </p:cNvSpPr>
          <p:nvPr>
            <p:ph type="dt" sz="half" idx="10"/>
          </p:nvPr>
        </p:nvSpPr>
        <p:spPr>
          <a:xfrm>
            <a:off x="609600" y="6248400"/>
            <a:ext cx="2844800" cy="457200"/>
          </a:xfrm>
        </p:spPr>
        <p:txBody>
          <a:bodyPr/>
          <a:lstStyle>
            <a:lvl1pPr>
              <a:defRPr/>
            </a:lvl1pPr>
          </a:lstStyle>
          <a:p>
            <a:pPr>
              <a:defRPr/>
            </a:pPr>
            <a:endParaRPr lang="de-DE">
              <a:solidFill>
                <a:srgbClr val="000000"/>
              </a:solidFill>
            </a:endParaRPr>
          </a:p>
        </p:txBody>
      </p:sp>
      <p:sp>
        <p:nvSpPr>
          <p:cNvPr id="19" name="Rectangle 17"/>
          <p:cNvSpPr>
            <a:spLocks noGrp="1" noChangeArrowheads="1"/>
          </p:cNvSpPr>
          <p:nvPr>
            <p:ph type="ftr" sz="quarter" idx="11"/>
          </p:nvPr>
        </p:nvSpPr>
        <p:spPr/>
        <p:txBody>
          <a:bodyPr/>
          <a:lstStyle>
            <a:lvl1pPr>
              <a:defRPr/>
            </a:lvl1pPr>
          </a:lstStyle>
          <a:p>
            <a:pPr>
              <a:defRPr/>
            </a:pPr>
            <a:endParaRPr lang="de-DE">
              <a:solidFill>
                <a:srgbClr val="000000"/>
              </a:solidFill>
            </a:endParaRPr>
          </a:p>
        </p:txBody>
      </p:sp>
      <p:sp>
        <p:nvSpPr>
          <p:cNvPr id="20" name="Rectangle 18"/>
          <p:cNvSpPr>
            <a:spLocks noGrp="1" noChangeArrowheads="1"/>
          </p:cNvSpPr>
          <p:nvPr>
            <p:ph type="sldNum" sz="quarter" idx="12"/>
          </p:nvPr>
        </p:nvSpPr>
        <p:spPr/>
        <p:txBody>
          <a:bodyPr/>
          <a:lstStyle>
            <a:lvl1pPr>
              <a:defRPr/>
            </a:lvl1pPr>
          </a:lstStyle>
          <a:p>
            <a:fld id="{91129A16-01DD-46FF-90CE-EB1048E18217}" type="slidenum">
              <a:rPr lang="de-DE" altLang="de-DE">
                <a:solidFill>
                  <a:srgbClr val="000000"/>
                </a:solidFill>
              </a:rPr>
              <a:pPr/>
              <a:t>‹Nr.›</a:t>
            </a:fld>
            <a:endParaRPr lang="de-DE" altLang="de-DE">
              <a:solidFill>
                <a:srgbClr val="000000"/>
              </a:solidFill>
            </a:endParaRPr>
          </a:p>
        </p:txBody>
      </p:sp>
    </p:spTree>
    <p:extLst>
      <p:ext uri="{BB962C8B-B14F-4D97-AF65-F5344CB8AC3E}">
        <p14:creationId xmlns:p14="http://schemas.microsoft.com/office/powerpoint/2010/main" val="1195025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2"/>
          <p:cNvSpPr>
            <a:spLocks noGrp="1" noChangeArrowheads="1"/>
          </p:cNvSpPr>
          <p:nvPr>
            <p:ph type="ftr" sz="quarter" idx="10"/>
          </p:nvPr>
        </p:nvSpPr>
        <p:spPr>
          <a:ln/>
        </p:spPr>
        <p:txBody>
          <a:bodyPr/>
          <a:lstStyle>
            <a:lvl1pPr>
              <a:defRPr/>
            </a:lvl1pPr>
          </a:lstStyle>
          <a:p>
            <a:pPr>
              <a:defRPr/>
            </a:pPr>
            <a:endParaRPr lang="de-DE">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fld id="{93307F08-1895-4599-89A3-AA66AD346436}" type="slidenum">
              <a:rPr lang="de-DE" altLang="de-DE">
                <a:solidFill>
                  <a:srgbClr val="000000"/>
                </a:solidFill>
              </a:rPr>
              <a:pPr/>
              <a:t>‹Nr.›</a:t>
            </a:fld>
            <a:endParaRPr lang="de-DE" altLang="de-DE">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de-DE">
              <a:solidFill>
                <a:srgbClr val="000000"/>
              </a:solidFill>
            </a:endParaRPr>
          </a:p>
        </p:txBody>
      </p:sp>
    </p:spTree>
    <p:extLst>
      <p:ext uri="{BB962C8B-B14F-4D97-AF65-F5344CB8AC3E}">
        <p14:creationId xmlns:p14="http://schemas.microsoft.com/office/powerpoint/2010/main" val="2676638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457200"/>
            <a:ext cx="2743200" cy="54102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09600" y="457200"/>
            <a:ext cx="8026400" cy="541020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2"/>
          <p:cNvSpPr>
            <a:spLocks noGrp="1" noChangeArrowheads="1"/>
          </p:cNvSpPr>
          <p:nvPr>
            <p:ph type="ftr" sz="quarter" idx="10"/>
          </p:nvPr>
        </p:nvSpPr>
        <p:spPr>
          <a:ln/>
        </p:spPr>
        <p:txBody>
          <a:bodyPr/>
          <a:lstStyle>
            <a:lvl1pPr>
              <a:defRPr/>
            </a:lvl1pPr>
          </a:lstStyle>
          <a:p>
            <a:pPr>
              <a:defRPr/>
            </a:pPr>
            <a:endParaRPr lang="de-DE">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fld id="{73DEACEC-F0C2-4A29-A548-D1110B31C420}" type="slidenum">
              <a:rPr lang="de-DE" altLang="de-DE">
                <a:solidFill>
                  <a:srgbClr val="000000"/>
                </a:solidFill>
              </a:rPr>
              <a:pPr/>
              <a:t>‹Nr.›</a:t>
            </a:fld>
            <a:endParaRPr lang="de-DE" altLang="de-DE">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de-DE">
              <a:solidFill>
                <a:srgbClr val="000000"/>
              </a:solidFill>
            </a:endParaRPr>
          </a:p>
        </p:txBody>
      </p:sp>
    </p:spTree>
    <p:extLst>
      <p:ext uri="{BB962C8B-B14F-4D97-AF65-F5344CB8AC3E}">
        <p14:creationId xmlns:p14="http://schemas.microsoft.com/office/powerpoint/2010/main" val="3154711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7823200" cy="6858000"/>
            <a:chOff x="0" y="0"/>
            <a:chExt cx="3696" cy="4320"/>
          </a:xfrm>
        </p:grpSpPr>
        <p:sp>
          <p:nvSpPr>
            <p:cNvPr id="5" name="Rectangle 3"/>
            <p:cNvSpPr>
              <a:spLocks noChangeArrowheads="1"/>
            </p:cNvSpPr>
            <p:nvPr/>
          </p:nvSpPr>
          <p:spPr bwMode="auto">
            <a:xfrm>
              <a:off x="0" y="0"/>
              <a:ext cx="2880" cy="4320"/>
            </a:xfrm>
            <a:prstGeom prst="rect">
              <a:avLst/>
            </a:prstGeom>
            <a:solidFill>
              <a:schemeClr val="accent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defTabSz="914400" fontAlgn="base">
                <a:spcBef>
                  <a:spcPct val="0"/>
                </a:spcBef>
                <a:spcAft>
                  <a:spcPct val="0"/>
                </a:spcAft>
              </a:pPr>
              <a:endParaRPr kumimoji="1" lang="de-DE" sz="2400" dirty="0" smtClean="0">
                <a:solidFill>
                  <a:srgbClr val="003366"/>
                </a:solidFill>
                <a:latin typeface="Times New Roman" pitchFamily="18" charset="0"/>
              </a:endParaRPr>
            </a:p>
          </p:txBody>
        </p:sp>
        <p:sp>
          <p:nvSpPr>
            <p:cNvPr id="6" name="AutoShape 4"/>
            <p:cNvSpPr>
              <a:spLocks noChangeArrowheads="1"/>
            </p:cNvSpPr>
            <p:nvPr/>
          </p:nvSpPr>
          <p:spPr bwMode="white">
            <a:xfrm>
              <a:off x="432" y="624"/>
              <a:ext cx="3264" cy="1200"/>
            </a:xfrm>
            <a:prstGeom prst="roundRect">
              <a:avLst>
                <a:gd name="adj" fmla="val 50000"/>
              </a:avLst>
            </a:prstGeom>
            <a:solidFill>
              <a:schemeClr val="bg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defTabSz="914400" fontAlgn="base">
                <a:spcBef>
                  <a:spcPct val="0"/>
                </a:spcBef>
                <a:spcAft>
                  <a:spcPct val="0"/>
                </a:spcAft>
              </a:pPr>
              <a:endParaRPr kumimoji="1" lang="de-DE" sz="2400" dirty="0" smtClean="0">
                <a:solidFill>
                  <a:srgbClr val="003366"/>
                </a:solidFill>
                <a:latin typeface="Times New Roman" pitchFamily="18" charset="0"/>
              </a:endParaRPr>
            </a:p>
          </p:txBody>
        </p:sp>
      </p:grpSp>
      <p:grpSp>
        <p:nvGrpSpPr>
          <p:cNvPr id="7" name="Group 5"/>
          <p:cNvGrpSpPr>
            <a:grpSpLocks/>
          </p:cNvGrpSpPr>
          <p:nvPr/>
        </p:nvGrpSpPr>
        <p:grpSpPr bwMode="auto">
          <a:xfrm>
            <a:off x="4842933" y="4889500"/>
            <a:ext cx="6502400" cy="319088"/>
            <a:chOff x="2288" y="3080"/>
            <a:chExt cx="3072" cy="201"/>
          </a:xfrm>
        </p:grpSpPr>
        <p:sp>
          <p:nvSpPr>
            <p:cNvPr id="8" name="AutoShape 6"/>
            <p:cNvSpPr>
              <a:spLocks noChangeArrowheads="1"/>
            </p:cNvSpPr>
            <p:nvPr/>
          </p:nvSpPr>
          <p:spPr bwMode="auto">
            <a:xfrm flipH="1">
              <a:off x="2288" y="3080"/>
              <a:ext cx="2914" cy="200"/>
            </a:xfrm>
            <a:prstGeom prst="roundRect">
              <a:avLst>
                <a:gd name="adj" fmla="val 0"/>
              </a:avLst>
            </a:prstGeom>
            <a:solidFill>
              <a:schemeClr val="hlink"/>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de-DE" sz="1800" dirty="0" smtClean="0">
                <a:solidFill>
                  <a:srgbClr val="003366"/>
                </a:solidFill>
              </a:endParaRPr>
            </a:p>
          </p:txBody>
        </p:sp>
        <p:sp>
          <p:nvSpPr>
            <p:cNvPr id="9" name="AutoShape 7"/>
            <p:cNvSpPr>
              <a:spLocks noChangeArrowheads="1"/>
            </p:cNvSpPr>
            <p:nvPr/>
          </p:nvSpPr>
          <p:spPr bwMode="auto">
            <a:xfrm>
              <a:off x="5196" y="3080"/>
              <a:ext cx="164" cy="201"/>
            </a:xfrm>
            <a:prstGeom prst="flowChartDelay">
              <a:avLst/>
            </a:prstGeom>
            <a:solidFill>
              <a:schemeClr val="hlink"/>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de-DE" sz="1800" dirty="0" smtClean="0">
                <a:solidFill>
                  <a:srgbClr val="003366"/>
                </a:solidFill>
              </a:endParaRPr>
            </a:p>
          </p:txBody>
        </p:sp>
      </p:grpSp>
      <p:sp>
        <p:nvSpPr>
          <p:cNvPr id="5128" name="Rectangle 8"/>
          <p:cNvSpPr>
            <a:spLocks noGrp="1" noChangeArrowheads="1"/>
          </p:cNvSpPr>
          <p:nvPr>
            <p:ph type="subTitle" idx="1"/>
          </p:nvPr>
        </p:nvSpPr>
        <p:spPr>
          <a:xfrm>
            <a:off x="6231467" y="2927350"/>
            <a:ext cx="5350933" cy="1822450"/>
          </a:xfrm>
        </p:spPr>
        <p:txBody>
          <a:bodyPr anchor="b"/>
          <a:lstStyle>
            <a:lvl1pPr marL="0" indent="0">
              <a:buFont typeface="Wingdings" pitchFamily="2" charset="2"/>
              <a:buNone/>
              <a:defRPr>
                <a:solidFill>
                  <a:schemeClr val="tx2"/>
                </a:solidFill>
              </a:defRPr>
            </a:lvl1pPr>
          </a:lstStyle>
          <a:p>
            <a:pPr lvl="0"/>
            <a:r>
              <a:rPr lang="de-DE" noProof="0" smtClean="0"/>
              <a:t>Formatvorlage des Untertitelmasters durch Klicken bearbeiten</a:t>
            </a:r>
          </a:p>
        </p:txBody>
      </p:sp>
      <p:sp>
        <p:nvSpPr>
          <p:cNvPr id="5132" name="AutoShape 12"/>
          <p:cNvSpPr>
            <a:spLocks noGrp="1" noChangeArrowheads="1"/>
          </p:cNvSpPr>
          <p:nvPr>
            <p:ph type="ctrTitle" sz="quarter"/>
          </p:nvPr>
        </p:nvSpPr>
        <p:spPr>
          <a:xfrm>
            <a:off x="914400" y="990600"/>
            <a:ext cx="10972800" cy="1905000"/>
          </a:xfrm>
          <a:prstGeom prst="roundRect">
            <a:avLst>
              <a:gd name="adj" fmla="val 50000"/>
            </a:avLst>
          </a:prstGeom>
        </p:spPr>
        <p:txBody>
          <a:bodyPr anchor="ctr"/>
          <a:lstStyle>
            <a:lvl1pPr algn="ctr">
              <a:defRPr>
                <a:solidFill>
                  <a:schemeClr val="tx1"/>
                </a:solidFill>
              </a:defRPr>
            </a:lvl1pPr>
          </a:lstStyle>
          <a:p>
            <a:pPr lvl="0"/>
            <a:r>
              <a:rPr lang="de-DE" noProof="0" smtClean="0"/>
              <a:t>Titelmasterformat durch Klicken bearbeiten</a:t>
            </a:r>
          </a:p>
        </p:txBody>
      </p:sp>
      <p:sp>
        <p:nvSpPr>
          <p:cNvPr id="10" name="Rectangle 9"/>
          <p:cNvSpPr>
            <a:spLocks noGrp="1" noChangeArrowheads="1"/>
          </p:cNvSpPr>
          <p:nvPr>
            <p:ph type="dt" sz="quarter" idx="10"/>
          </p:nvPr>
        </p:nvSpPr>
        <p:spPr/>
        <p:txBody>
          <a:bodyPr/>
          <a:lstStyle>
            <a:lvl1pPr>
              <a:defRPr smtClean="0">
                <a:solidFill>
                  <a:schemeClr val="bg1"/>
                </a:solidFill>
              </a:defRPr>
            </a:lvl1pPr>
          </a:lstStyle>
          <a:p>
            <a:pPr>
              <a:defRPr/>
            </a:pPr>
            <a:endParaRPr lang="de-DE" dirty="0">
              <a:solidFill>
                <a:srgbClr val="FFFFFF"/>
              </a:solidFill>
            </a:endParaRPr>
          </a:p>
        </p:txBody>
      </p:sp>
      <p:sp>
        <p:nvSpPr>
          <p:cNvPr id="11" name="Rectangle 10"/>
          <p:cNvSpPr>
            <a:spLocks noGrp="1" noChangeArrowheads="1"/>
          </p:cNvSpPr>
          <p:nvPr>
            <p:ph type="ftr" sz="quarter" idx="11"/>
          </p:nvPr>
        </p:nvSpPr>
        <p:spPr/>
        <p:txBody>
          <a:bodyPr/>
          <a:lstStyle>
            <a:lvl1pPr algn="r">
              <a:defRPr smtClean="0"/>
            </a:lvl1pPr>
          </a:lstStyle>
          <a:p>
            <a:pPr>
              <a:defRPr/>
            </a:pPr>
            <a:endParaRPr lang="de-DE" dirty="0">
              <a:solidFill>
                <a:srgbClr val="003366"/>
              </a:solidFill>
            </a:endParaRPr>
          </a:p>
        </p:txBody>
      </p:sp>
      <p:sp>
        <p:nvSpPr>
          <p:cNvPr id="12" name="Rectangle 11"/>
          <p:cNvSpPr>
            <a:spLocks noGrp="1" noChangeArrowheads="1"/>
          </p:cNvSpPr>
          <p:nvPr>
            <p:ph type="sldNum" sz="quarter" idx="12"/>
          </p:nvPr>
        </p:nvSpPr>
        <p:spPr>
          <a:xfrm>
            <a:off x="101601" y="6248400"/>
            <a:ext cx="783167" cy="488950"/>
          </a:xfrm>
        </p:spPr>
        <p:txBody>
          <a:bodyPr anchorCtr="0"/>
          <a:lstStyle>
            <a:lvl1pPr>
              <a:defRPr smtClean="0"/>
            </a:lvl1pPr>
          </a:lstStyle>
          <a:p>
            <a:pPr>
              <a:defRPr/>
            </a:pPr>
            <a:fld id="{5B935041-92D5-42E3-823B-46EE520A3885}" type="slidenum">
              <a:rPr lang="de-DE">
                <a:solidFill>
                  <a:srgbClr val="FFFFFF"/>
                </a:solidFill>
              </a:rPr>
              <a:pPr>
                <a:defRPr/>
              </a:pPr>
              <a:t>‹Nr.›</a:t>
            </a:fld>
            <a:endParaRPr lang="de-DE" dirty="0">
              <a:solidFill>
                <a:srgbClr val="FFFFFF"/>
              </a:solidFill>
            </a:endParaRPr>
          </a:p>
        </p:txBody>
      </p:sp>
    </p:spTree>
    <p:extLst>
      <p:ext uri="{BB962C8B-B14F-4D97-AF65-F5344CB8AC3E}">
        <p14:creationId xmlns:p14="http://schemas.microsoft.com/office/powerpoint/2010/main" val="3148488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1"/>
          <p:cNvSpPr>
            <a:spLocks noGrp="1" noChangeArrowheads="1"/>
          </p:cNvSpPr>
          <p:nvPr>
            <p:ph type="dt" sz="half" idx="10"/>
          </p:nvPr>
        </p:nvSpPr>
        <p:spPr>
          <a:ln/>
        </p:spPr>
        <p:txBody>
          <a:bodyPr/>
          <a:lstStyle>
            <a:lvl1pPr>
              <a:defRPr/>
            </a:lvl1pPr>
          </a:lstStyle>
          <a:p>
            <a:pPr>
              <a:defRPr/>
            </a:pPr>
            <a:endParaRPr lang="de-DE" dirty="0">
              <a:solidFill>
                <a:srgbClr val="003366"/>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de-DE" dirty="0">
              <a:solidFill>
                <a:srgbClr val="003366"/>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8B6E6482-FC42-48DC-8219-80427FC81F85}" type="slidenum">
              <a:rPr lang="de-DE">
                <a:solidFill>
                  <a:srgbClr val="FFFFFF"/>
                </a:solidFill>
              </a:rPr>
              <a:pPr>
                <a:defRPr/>
              </a:pPr>
              <a:t>‹Nr.›</a:t>
            </a:fld>
            <a:endParaRPr lang="de-DE" dirty="0">
              <a:solidFill>
                <a:srgbClr val="FFFFFF"/>
              </a:solidFill>
            </a:endParaRPr>
          </a:p>
        </p:txBody>
      </p:sp>
    </p:spTree>
    <p:extLst>
      <p:ext uri="{BB962C8B-B14F-4D97-AF65-F5344CB8AC3E}">
        <p14:creationId xmlns:p14="http://schemas.microsoft.com/office/powerpoint/2010/main" val="2544573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11"/>
          <p:cNvSpPr>
            <a:spLocks noGrp="1" noChangeArrowheads="1"/>
          </p:cNvSpPr>
          <p:nvPr>
            <p:ph type="dt" sz="half" idx="10"/>
          </p:nvPr>
        </p:nvSpPr>
        <p:spPr>
          <a:ln/>
        </p:spPr>
        <p:txBody>
          <a:bodyPr/>
          <a:lstStyle>
            <a:lvl1pPr>
              <a:defRPr/>
            </a:lvl1pPr>
          </a:lstStyle>
          <a:p>
            <a:pPr>
              <a:defRPr/>
            </a:pPr>
            <a:endParaRPr lang="de-DE" dirty="0">
              <a:solidFill>
                <a:srgbClr val="003366"/>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de-DE" dirty="0">
              <a:solidFill>
                <a:srgbClr val="003366"/>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F3949960-76E5-4D30-974C-50434360E101}" type="slidenum">
              <a:rPr lang="de-DE">
                <a:solidFill>
                  <a:srgbClr val="FFFFFF"/>
                </a:solidFill>
              </a:rPr>
              <a:pPr>
                <a:defRPr/>
              </a:pPr>
              <a:t>‹Nr.›</a:t>
            </a:fld>
            <a:endParaRPr lang="de-DE" dirty="0">
              <a:solidFill>
                <a:srgbClr val="FFFFFF"/>
              </a:solidFill>
            </a:endParaRPr>
          </a:p>
        </p:txBody>
      </p:sp>
    </p:spTree>
    <p:extLst>
      <p:ext uri="{BB962C8B-B14F-4D97-AF65-F5344CB8AC3E}">
        <p14:creationId xmlns:p14="http://schemas.microsoft.com/office/powerpoint/2010/main" val="1076189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1117601" y="2362201"/>
            <a:ext cx="5027084"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347884" y="2362201"/>
            <a:ext cx="502708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11"/>
          <p:cNvSpPr>
            <a:spLocks noGrp="1" noChangeArrowheads="1"/>
          </p:cNvSpPr>
          <p:nvPr>
            <p:ph type="dt" sz="half" idx="10"/>
          </p:nvPr>
        </p:nvSpPr>
        <p:spPr>
          <a:ln/>
        </p:spPr>
        <p:txBody>
          <a:bodyPr/>
          <a:lstStyle>
            <a:lvl1pPr>
              <a:defRPr/>
            </a:lvl1pPr>
          </a:lstStyle>
          <a:p>
            <a:pPr>
              <a:defRPr/>
            </a:pPr>
            <a:endParaRPr lang="de-DE" dirty="0">
              <a:solidFill>
                <a:srgbClr val="003366"/>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de-DE" dirty="0">
              <a:solidFill>
                <a:srgbClr val="003366"/>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B6D8335E-6417-439C-860F-DE39CEC21757}" type="slidenum">
              <a:rPr lang="de-DE">
                <a:solidFill>
                  <a:srgbClr val="FFFFFF"/>
                </a:solidFill>
              </a:rPr>
              <a:pPr>
                <a:defRPr/>
              </a:pPr>
              <a:t>‹Nr.›</a:t>
            </a:fld>
            <a:endParaRPr lang="de-DE" dirty="0">
              <a:solidFill>
                <a:srgbClr val="FFFFFF"/>
              </a:solidFill>
            </a:endParaRPr>
          </a:p>
        </p:txBody>
      </p:sp>
    </p:spTree>
    <p:extLst>
      <p:ext uri="{BB962C8B-B14F-4D97-AF65-F5344CB8AC3E}">
        <p14:creationId xmlns:p14="http://schemas.microsoft.com/office/powerpoint/2010/main" val="1620422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11"/>
          <p:cNvSpPr>
            <a:spLocks noGrp="1" noChangeArrowheads="1"/>
          </p:cNvSpPr>
          <p:nvPr>
            <p:ph type="dt" sz="half" idx="10"/>
          </p:nvPr>
        </p:nvSpPr>
        <p:spPr>
          <a:ln/>
        </p:spPr>
        <p:txBody>
          <a:bodyPr/>
          <a:lstStyle>
            <a:lvl1pPr>
              <a:defRPr/>
            </a:lvl1pPr>
          </a:lstStyle>
          <a:p>
            <a:pPr>
              <a:defRPr/>
            </a:pPr>
            <a:endParaRPr lang="de-DE" dirty="0">
              <a:solidFill>
                <a:srgbClr val="003366"/>
              </a:solidFill>
            </a:endParaRPr>
          </a:p>
        </p:txBody>
      </p:sp>
      <p:sp>
        <p:nvSpPr>
          <p:cNvPr id="8" name="Rectangle 12"/>
          <p:cNvSpPr>
            <a:spLocks noGrp="1" noChangeArrowheads="1"/>
          </p:cNvSpPr>
          <p:nvPr>
            <p:ph type="ftr" sz="quarter" idx="11"/>
          </p:nvPr>
        </p:nvSpPr>
        <p:spPr>
          <a:ln/>
        </p:spPr>
        <p:txBody>
          <a:bodyPr/>
          <a:lstStyle>
            <a:lvl1pPr>
              <a:defRPr/>
            </a:lvl1pPr>
          </a:lstStyle>
          <a:p>
            <a:pPr>
              <a:defRPr/>
            </a:pPr>
            <a:endParaRPr lang="de-DE" dirty="0">
              <a:solidFill>
                <a:srgbClr val="003366"/>
              </a:solidFill>
            </a:endParaRPr>
          </a:p>
        </p:txBody>
      </p:sp>
      <p:sp>
        <p:nvSpPr>
          <p:cNvPr id="9" name="Rectangle 13"/>
          <p:cNvSpPr>
            <a:spLocks noGrp="1" noChangeArrowheads="1"/>
          </p:cNvSpPr>
          <p:nvPr>
            <p:ph type="sldNum" sz="quarter" idx="12"/>
          </p:nvPr>
        </p:nvSpPr>
        <p:spPr>
          <a:ln/>
        </p:spPr>
        <p:txBody>
          <a:bodyPr/>
          <a:lstStyle>
            <a:lvl1pPr>
              <a:defRPr/>
            </a:lvl1pPr>
          </a:lstStyle>
          <a:p>
            <a:pPr>
              <a:defRPr/>
            </a:pPr>
            <a:fld id="{A19C10E0-1BE5-48CF-A196-455FE8438542}" type="slidenum">
              <a:rPr lang="de-DE">
                <a:solidFill>
                  <a:srgbClr val="FFFFFF"/>
                </a:solidFill>
              </a:rPr>
              <a:pPr>
                <a:defRPr/>
              </a:pPr>
              <a:t>‹Nr.›</a:t>
            </a:fld>
            <a:endParaRPr lang="de-DE" dirty="0">
              <a:solidFill>
                <a:srgbClr val="FFFFFF"/>
              </a:solidFill>
            </a:endParaRPr>
          </a:p>
        </p:txBody>
      </p:sp>
    </p:spTree>
    <p:extLst>
      <p:ext uri="{BB962C8B-B14F-4D97-AF65-F5344CB8AC3E}">
        <p14:creationId xmlns:p14="http://schemas.microsoft.com/office/powerpoint/2010/main" val="1095561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11"/>
          <p:cNvSpPr>
            <a:spLocks noGrp="1" noChangeArrowheads="1"/>
          </p:cNvSpPr>
          <p:nvPr>
            <p:ph type="dt" sz="half" idx="10"/>
          </p:nvPr>
        </p:nvSpPr>
        <p:spPr>
          <a:ln/>
        </p:spPr>
        <p:txBody>
          <a:bodyPr/>
          <a:lstStyle>
            <a:lvl1pPr>
              <a:defRPr/>
            </a:lvl1pPr>
          </a:lstStyle>
          <a:p>
            <a:pPr>
              <a:defRPr/>
            </a:pPr>
            <a:endParaRPr lang="de-DE" dirty="0">
              <a:solidFill>
                <a:srgbClr val="003366"/>
              </a:solidFill>
            </a:endParaRPr>
          </a:p>
        </p:txBody>
      </p:sp>
      <p:sp>
        <p:nvSpPr>
          <p:cNvPr id="4" name="Rectangle 12"/>
          <p:cNvSpPr>
            <a:spLocks noGrp="1" noChangeArrowheads="1"/>
          </p:cNvSpPr>
          <p:nvPr>
            <p:ph type="ftr" sz="quarter" idx="11"/>
          </p:nvPr>
        </p:nvSpPr>
        <p:spPr>
          <a:ln/>
        </p:spPr>
        <p:txBody>
          <a:bodyPr/>
          <a:lstStyle>
            <a:lvl1pPr>
              <a:defRPr/>
            </a:lvl1pPr>
          </a:lstStyle>
          <a:p>
            <a:pPr>
              <a:defRPr/>
            </a:pPr>
            <a:endParaRPr lang="de-DE" dirty="0">
              <a:solidFill>
                <a:srgbClr val="003366"/>
              </a:solidFill>
            </a:endParaRPr>
          </a:p>
        </p:txBody>
      </p:sp>
      <p:sp>
        <p:nvSpPr>
          <p:cNvPr id="5" name="Rectangle 13"/>
          <p:cNvSpPr>
            <a:spLocks noGrp="1" noChangeArrowheads="1"/>
          </p:cNvSpPr>
          <p:nvPr>
            <p:ph type="sldNum" sz="quarter" idx="12"/>
          </p:nvPr>
        </p:nvSpPr>
        <p:spPr>
          <a:ln/>
        </p:spPr>
        <p:txBody>
          <a:bodyPr/>
          <a:lstStyle>
            <a:lvl1pPr>
              <a:defRPr/>
            </a:lvl1pPr>
          </a:lstStyle>
          <a:p>
            <a:pPr>
              <a:defRPr/>
            </a:pPr>
            <a:fld id="{2324806A-6B6F-41D7-A007-88B389B47EE2}" type="slidenum">
              <a:rPr lang="de-DE">
                <a:solidFill>
                  <a:srgbClr val="FFFFFF"/>
                </a:solidFill>
              </a:rPr>
              <a:pPr>
                <a:defRPr/>
              </a:pPr>
              <a:t>‹Nr.›</a:t>
            </a:fld>
            <a:endParaRPr lang="de-DE" dirty="0">
              <a:solidFill>
                <a:srgbClr val="FFFFFF"/>
              </a:solidFill>
            </a:endParaRPr>
          </a:p>
        </p:txBody>
      </p:sp>
    </p:spTree>
    <p:extLst>
      <p:ext uri="{BB962C8B-B14F-4D97-AF65-F5344CB8AC3E}">
        <p14:creationId xmlns:p14="http://schemas.microsoft.com/office/powerpoint/2010/main" val="35086525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de-DE" dirty="0">
              <a:solidFill>
                <a:srgbClr val="003366"/>
              </a:solidFill>
            </a:endParaRPr>
          </a:p>
        </p:txBody>
      </p:sp>
      <p:sp>
        <p:nvSpPr>
          <p:cNvPr id="3" name="Rectangle 12"/>
          <p:cNvSpPr>
            <a:spLocks noGrp="1" noChangeArrowheads="1"/>
          </p:cNvSpPr>
          <p:nvPr>
            <p:ph type="ftr" sz="quarter" idx="11"/>
          </p:nvPr>
        </p:nvSpPr>
        <p:spPr>
          <a:ln/>
        </p:spPr>
        <p:txBody>
          <a:bodyPr/>
          <a:lstStyle>
            <a:lvl1pPr>
              <a:defRPr/>
            </a:lvl1pPr>
          </a:lstStyle>
          <a:p>
            <a:pPr>
              <a:defRPr/>
            </a:pPr>
            <a:endParaRPr lang="de-DE" dirty="0">
              <a:solidFill>
                <a:srgbClr val="003366"/>
              </a:solidFill>
            </a:endParaRPr>
          </a:p>
        </p:txBody>
      </p:sp>
      <p:sp>
        <p:nvSpPr>
          <p:cNvPr id="4" name="Rectangle 13"/>
          <p:cNvSpPr>
            <a:spLocks noGrp="1" noChangeArrowheads="1"/>
          </p:cNvSpPr>
          <p:nvPr>
            <p:ph type="sldNum" sz="quarter" idx="12"/>
          </p:nvPr>
        </p:nvSpPr>
        <p:spPr>
          <a:ln/>
        </p:spPr>
        <p:txBody>
          <a:bodyPr/>
          <a:lstStyle>
            <a:lvl1pPr>
              <a:defRPr/>
            </a:lvl1pPr>
          </a:lstStyle>
          <a:p>
            <a:pPr>
              <a:defRPr/>
            </a:pPr>
            <a:fld id="{FBBF86FC-D3F0-49FD-9078-AA058A1EF2FE}" type="slidenum">
              <a:rPr lang="de-DE">
                <a:solidFill>
                  <a:srgbClr val="FFFFFF"/>
                </a:solidFill>
              </a:rPr>
              <a:pPr>
                <a:defRPr/>
              </a:pPr>
              <a:t>‹Nr.›</a:t>
            </a:fld>
            <a:endParaRPr lang="de-DE" dirty="0">
              <a:solidFill>
                <a:srgbClr val="FFFFFF"/>
              </a:solidFill>
            </a:endParaRPr>
          </a:p>
        </p:txBody>
      </p:sp>
    </p:spTree>
    <p:extLst>
      <p:ext uri="{BB962C8B-B14F-4D97-AF65-F5344CB8AC3E}">
        <p14:creationId xmlns:p14="http://schemas.microsoft.com/office/powerpoint/2010/main" val="28584494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11"/>
          <p:cNvSpPr>
            <a:spLocks noGrp="1" noChangeArrowheads="1"/>
          </p:cNvSpPr>
          <p:nvPr>
            <p:ph type="dt" sz="half" idx="10"/>
          </p:nvPr>
        </p:nvSpPr>
        <p:spPr>
          <a:ln/>
        </p:spPr>
        <p:txBody>
          <a:bodyPr/>
          <a:lstStyle>
            <a:lvl1pPr>
              <a:defRPr/>
            </a:lvl1pPr>
          </a:lstStyle>
          <a:p>
            <a:pPr>
              <a:defRPr/>
            </a:pPr>
            <a:endParaRPr lang="de-DE" dirty="0">
              <a:solidFill>
                <a:srgbClr val="003366"/>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de-DE" dirty="0">
              <a:solidFill>
                <a:srgbClr val="003366"/>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390DFDF9-14C4-4BEE-AE19-487B6F1DEC2B}" type="slidenum">
              <a:rPr lang="de-DE">
                <a:solidFill>
                  <a:srgbClr val="FFFFFF"/>
                </a:solidFill>
              </a:rPr>
              <a:pPr>
                <a:defRPr/>
              </a:pPr>
              <a:t>‹Nr.›</a:t>
            </a:fld>
            <a:endParaRPr lang="de-DE" dirty="0">
              <a:solidFill>
                <a:srgbClr val="FFFFFF"/>
              </a:solidFill>
            </a:endParaRPr>
          </a:p>
        </p:txBody>
      </p:sp>
    </p:spTree>
    <p:extLst>
      <p:ext uri="{BB962C8B-B14F-4D97-AF65-F5344CB8AC3E}">
        <p14:creationId xmlns:p14="http://schemas.microsoft.com/office/powerpoint/2010/main" val="2785065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2"/>
          <p:cNvSpPr>
            <a:spLocks noGrp="1" noChangeArrowheads="1"/>
          </p:cNvSpPr>
          <p:nvPr>
            <p:ph type="ftr" sz="quarter" idx="10"/>
          </p:nvPr>
        </p:nvSpPr>
        <p:spPr>
          <a:ln/>
        </p:spPr>
        <p:txBody>
          <a:bodyPr/>
          <a:lstStyle>
            <a:lvl1pPr>
              <a:defRPr/>
            </a:lvl1pPr>
          </a:lstStyle>
          <a:p>
            <a:pPr>
              <a:defRPr/>
            </a:pPr>
            <a:endParaRPr lang="de-DE">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fld id="{8A0D8E9C-CF7E-4134-B5B2-C2343707BDBB}" type="slidenum">
              <a:rPr lang="de-DE" altLang="de-DE">
                <a:solidFill>
                  <a:srgbClr val="000000"/>
                </a:solidFill>
              </a:rPr>
              <a:pPr/>
              <a:t>‹Nr.›</a:t>
            </a:fld>
            <a:endParaRPr lang="de-DE" altLang="de-DE">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de-DE">
              <a:solidFill>
                <a:srgbClr val="000000"/>
              </a:solidFill>
            </a:endParaRPr>
          </a:p>
        </p:txBody>
      </p:sp>
    </p:spTree>
    <p:extLst>
      <p:ext uri="{BB962C8B-B14F-4D97-AF65-F5344CB8AC3E}">
        <p14:creationId xmlns:p14="http://schemas.microsoft.com/office/powerpoint/2010/main" val="23268605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dirty="0" smtClean="0"/>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11"/>
          <p:cNvSpPr>
            <a:spLocks noGrp="1" noChangeArrowheads="1"/>
          </p:cNvSpPr>
          <p:nvPr>
            <p:ph type="dt" sz="half" idx="10"/>
          </p:nvPr>
        </p:nvSpPr>
        <p:spPr>
          <a:ln/>
        </p:spPr>
        <p:txBody>
          <a:bodyPr/>
          <a:lstStyle>
            <a:lvl1pPr>
              <a:defRPr/>
            </a:lvl1pPr>
          </a:lstStyle>
          <a:p>
            <a:pPr>
              <a:defRPr/>
            </a:pPr>
            <a:endParaRPr lang="de-DE" dirty="0">
              <a:solidFill>
                <a:srgbClr val="003366"/>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de-DE" dirty="0">
              <a:solidFill>
                <a:srgbClr val="003366"/>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D3F4053F-E27E-45C1-B947-18791D701E80}" type="slidenum">
              <a:rPr lang="de-DE">
                <a:solidFill>
                  <a:srgbClr val="FFFFFF"/>
                </a:solidFill>
              </a:rPr>
              <a:pPr>
                <a:defRPr/>
              </a:pPr>
              <a:t>‹Nr.›</a:t>
            </a:fld>
            <a:endParaRPr lang="de-DE" dirty="0">
              <a:solidFill>
                <a:srgbClr val="FFFFFF"/>
              </a:solidFill>
            </a:endParaRPr>
          </a:p>
        </p:txBody>
      </p:sp>
    </p:spTree>
    <p:extLst>
      <p:ext uri="{BB962C8B-B14F-4D97-AF65-F5344CB8AC3E}">
        <p14:creationId xmlns:p14="http://schemas.microsoft.com/office/powerpoint/2010/main" val="16771469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1"/>
          <p:cNvSpPr>
            <a:spLocks noGrp="1" noChangeArrowheads="1"/>
          </p:cNvSpPr>
          <p:nvPr>
            <p:ph type="dt" sz="half" idx="10"/>
          </p:nvPr>
        </p:nvSpPr>
        <p:spPr>
          <a:ln/>
        </p:spPr>
        <p:txBody>
          <a:bodyPr/>
          <a:lstStyle>
            <a:lvl1pPr>
              <a:defRPr/>
            </a:lvl1pPr>
          </a:lstStyle>
          <a:p>
            <a:pPr>
              <a:defRPr/>
            </a:pPr>
            <a:endParaRPr lang="de-DE" dirty="0">
              <a:solidFill>
                <a:srgbClr val="003366"/>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de-DE" dirty="0">
              <a:solidFill>
                <a:srgbClr val="003366"/>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5E5D8FF8-BE60-4B36-A2BE-A46C6E23BB20}" type="slidenum">
              <a:rPr lang="de-DE">
                <a:solidFill>
                  <a:srgbClr val="FFFFFF"/>
                </a:solidFill>
              </a:rPr>
              <a:pPr>
                <a:defRPr/>
              </a:pPr>
              <a:t>‹Nr.›</a:t>
            </a:fld>
            <a:endParaRPr lang="de-DE" dirty="0">
              <a:solidFill>
                <a:srgbClr val="FFFFFF"/>
              </a:solidFill>
            </a:endParaRPr>
          </a:p>
        </p:txBody>
      </p:sp>
    </p:spTree>
    <p:extLst>
      <p:ext uri="{BB962C8B-B14F-4D97-AF65-F5344CB8AC3E}">
        <p14:creationId xmlns:p14="http://schemas.microsoft.com/office/powerpoint/2010/main" val="18972611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940800" y="762001"/>
            <a:ext cx="2641600" cy="532447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1016000" y="762001"/>
            <a:ext cx="7721600" cy="532447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1"/>
          <p:cNvSpPr>
            <a:spLocks noGrp="1" noChangeArrowheads="1"/>
          </p:cNvSpPr>
          <p:nvPr>
            <p:ph type="dt" sz="half" idx="10"/>
          </p:nvPr>
        </p:nvSpPr>
        <p:spPr>
          <a:ln/>
        </p:spPr>
        <p:txBody>
          <a:bodyPr/>
          <a:lstStyle>
            <a:lvl1pPr>
              <a:defRPr/>
            </a:lvl1pPr>
          </a:lstStyle>
          <a:p>
            <a:pPr>
              <a:defRPr/>
            </a:pPr>
            <a:endParaRPr lang="de-DE" dirty="0">
              <a:solidFill>
                <a:srgbClr val="003366"/>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de-DE" dirty="0">
              <a:solidFill>
                <a:srgbClr val="003366"/>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361EDC56-2519-48E0-823B-33CDEB067AE9}" type="slidenum">
              <a:rPr lang="de-DE">
                <a:solidFill>
                  <a:srgbClr val="FFFFFF"/>
                </a:solidFill>
              </a:rPr>
              <a:pPr>
                <a:defRPr/>
              </a:pPr>
              <a:t>‹Nr.›</a:t>
            </a:fld>
            <a:endParaRPr lang="de-DE" dirty="0">
              <a:solidFill>
                <a:srgbClr val="FFFFFF"/>
              </a:solidFill>
            </a:endParaRPr>
          </a:p>
        </p:txBody>
      </p:sp>
    </p:spTree>
    <p:extLst>
      <p:ext uri="{BB962C8B-B14F-4D97-AF65-F5344CB8AC3E}">
        <p14:creationId xmlns:p14="http://schemas.microsoft.com/office/powerpoint/2010/main" val="79396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2"/>
          <p:cNvSpPr>
            <a:spLocks noGrp="1" noChangeArrowheads="1"/>
          </p:cNvSpPr>
          <p:nvPr>
            <p:ph type="ftr" sz="quarter" idx="10"/>
          </p:nvPr>
        </p:nvSpPr>
        <p:spPr>
          <a:ln/>
        </p:spPr>
        <p:txBody>
          <a:bodyPr/>
          <a:lstStyle>
            <a:lvl1pPr>
              <a:defRPr/>
            </a:lvl1pPr>
          </a:lstStyle>
          <a:p>
            <a:pPr>
              <a:defRPr/>
            </a:pPr>
            <a:endParaRPr lang="de-DE">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fld id="{983E9CF3-E0AA-4784-A691-EF12AD22F4CD}" type="slidenum">
              <a:rPr lang="de-DE" altLang="de-DE">
                <a:solidFill>
                  <a:srgbClr val="000000"/>
                </a:solidFill>
              </a:rPr>
              <a:pPr/>
              <a:t>‹Nr.›</a:t>
            </a:fld>
            <a:endParaRPr lang="de-DE" altLang="de-DE">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de-DE">
              <a:solidFill>
                <a:srgbClr val="000000"/>
              </a:solidFill>
            </a:endParaRPr>
          </a:p>
        </p:txBody>
      </p:sp>
    </p:spTree>
    <p:extLst>
      <p:ext uri="{BB962C8B-B14F-4D97-AF65-F5344CB8AC3E}">
        <p14:creationId xmlns:p14="http://schemas.microsoft.com/office/powerpoint/2010/main" val="279136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09600" y="1981200"/>
            <a:ext cx="53848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197600" y="1981200"/>
            <a:ext cx="53848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2"/>
          <p:cNvSpPr>
            <a:spLocks noGrp="1" noChangeArrowheads="1"/>
          </p:cNvSpPr>
          <p:nvPr>
            <p:ph type="ftr" sz="quarter" idx="10"/>
          </p:nvPr>
        </p:nvSpPr>
        <p:spPr>
          <a:ln/>
        </p:spPr>
        <p:txBody>
          <a:bodyPr/>
          <a:lstStyle>
            <a:lvl1pPr>
              <a:defRPr/>
            </a:lvl1pPr>
          </a:lstStyle>
          <a:p>
            <a:pPr>
              <a:defRPr/>
            </a:pPr>
            <a:endParaRPr lang="de-DE">
              <a:solidFill>
                <a:srgbClr val="000000"/>
              </a:solidFill>
            </a:endParaRPr>
          </a:p>
        </p:txBody>
      </p:sp>
      <p:sp>
        <p:nvSpPr>
          <p:cNvPr id="6" name="Rectangle 3"/>
          <p:cNvSpPr>
            <a:spLocks noGrp="1" noChangeArrowheads="1"/>
          </p:cNvSpPr>
          <p:nvPr>
            <p:ph type="sldNum" sz="quarter" idx="11"/>
          </p:nvPr>
        </p:nvSpPr>
        <p:spPr>
          <a:ln/>
        </p:spPr>
        <p:txBody>
          <a:bodyPr/>
          <a:lstStyle>
            <a:lvl1pPr>
              <a:defRPr/>
            </a:lvl1pPr>
          </a:lstStyle>
          <a:p>
            <a:fld id="{04FEE4BD-2805-491E-B970-2C45372F7FAD}" type="slidenum">
              <a:rPr lang="de-DE" altLang="de-DE">
                <a:solidFill>
                  <a:srgbClr val="000000"/>
                </a:solidFill>
              </a:rPr>
              <a:pPr/>
              <a:t>‹Nr.›</a:t>
            </a:fld>
            <a:endParaRPr lang="de-DE" altLang="de-DE">
              <a:solidFill>
                <a:srgbClr val="000000"/>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de-DE">
              <a:solidFill>
                <a:srgbClr val="000000"/>
              </a:solidFill>
            </a:endParaRPr>
          </a:p>
        </p:txBody>
      </p:sp>
    </p:spTree>
    <p:extLst>
      <p:ext uri="{BB962C8B-B14F-4D97-AF65-F5344CB8AC3E}">
        <p14:creationId xmlns:p14="http://schemas.microsoft.com/office/powerpoint/2010/main" val="2669064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2"/>
          <p:cNvSpPr>
            <a:spLocks noGrp="1" noChangeArrowheads="1"/>
          </p:cNvSpPr>
          <p:nvPr>
            <p:ph type="ftr" sz="quarter" idx="10"/>
          </p:nvPr>
        </p:nvSpPr>
        <p:spPr>
          <a:ln/>
        </p:spPr>
        <p:txBody>
          <a:bodyPr/>
          <a:lstStyle>
            <a:lvl1pPr>
              <a:defRPr/>
            </a:lvl1pPr>
          </a:lstStyle>
          <a:p>
            <a:pPr>
              <a:defRPr/>
            </a:pPr>
            <a:endParaRPr lang="de-DE">
              <a:solidFill>
                <a:srgbClr val="000000"/>
              </a:solidFill>
            </a:endParaRPr>
          </a:p>
        </p:txBody>
      </p:sp>
      <p:sp>
        <p:nvSpPr>
          <p:cNvPr id="8" name="Rectangle 3"/>
          <p:cNvSpPr>
            <a:spLocks noGrp="1" noChangeArrowheads="1"/>
          </p:cNvSpPr>
          <p:nvPr>
            <p:ph type="sldNum" sz="quarter" idx="11"/>
          </p:nvPr>
        </p:nvSpPr>
        <p:spPr>
          <a:ln/>
        </p:spPr>
        <p:txBody>
          <a:bodyPr/>
          <a:lstStyle>
            <a:lvl1pPr>
              <a:defRPr/>
            </a:lvl1pPr>
          </a:lstStyle>
          <a:p>
            <a:fld id="{03531FDC-5972-4FFD-9A58-B406858799CF}" type="slidenum">
              <a:rPr lang="de-DE" altLang="de-DE">
                <a:solidFill>
                  <a:srgbClr val="000000"/>
                </a:solidFill>
              </a:rPr>
              <a:pPr/>
              <a:t>‹Nr.›</a:t>
            </a:fld>
            <a:endParaRPr lang="de-DE" altLang="de-DE">
              <a:solidFill>
                <a:srgbClr val="000000"/>
              </a:solidFill>
            </a:endParaRPr>
          </a:p>
        </p:txBody>
      </p:sp>
      <p:sp>
        <p:nvSpPr>
          <p:cNvPr id="9" name="Rectangle 16"/>
          <p:cNvSpPr>
            <a:spLocks noGrp="1" noChangeArrowheads="1"/>
          </p:cNvSpPr>
          <p:nvPr>
            <p:ph type="dt" sz="half" idx="12"/>
          </p:nvPr>
        </p:nvSpPr>
        <p:spPr>
          <a:ln/>
        </p:spPr>
        <p:txBody>
          <a:bodyPr/>
          <a:lstStyle>
            <a:lvl1pPr>
              <a:defRPr/>
            </a:lvl1pPr>
          </a:lstStyle>
          <a:p>
            <a:pPr>
              <a:defRPr/>
            </a:pPr>
            <a:endParaRPr lang="de-DE">
              <a:solidFill>
                <a:srgbClr val="000000"/>
              </a:solidFill>
            </a:endParaRPr>
          </a:p>
        </p:txBody>
      </p:sp>
    </p:spTree>
    <p:extLst>
      <p:ext uri="{BB962C8B-B14F-4D97-AF65-F5344CB8AC3E}">
        <p14:creationId xmlns:p14="http://schemas.microsoft.com/office/powerpoint/2010/main" val="521424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2"/>
          <p:cNvSpPr>
            <a:spLocks noGrp="1" noChangeArrowheads="1"/>
          </p:cNvSpPr>
          <p:nvPr>
            <p:ph type="ftr" sz="quarter" idx="10"/>
          </p:nvPr>
        </p:nvSpPr>
        <p:spPr>
          <a:ln/>
        </p:spPr>
        <p:txBody>
          <a:bodyPr/>
          <a:lstStyle>
            <a:lvl1pPr>
              <a:defRPr/>
            </a:lvl1pPr>
          </a:lstStyle>
          <a:p>
            <a:pPr>
              <a:defRPr/>
            </a:pPr>
            <a:endParaRPr lang="de-DE">
              <a:solidFill>
                <a:srgbClr val="000000"/>
              </a:solidFill>
            </a:endParaRPr>
          </a:p>
        </p:txBody>
      </p:sp>
      <p:sp>
        <p:nvSpPr>
          <p:cNvPr id="4" name="Rectangle 3"/>
          <p:cNvSpPr>
            <a:spLocks noGrp="1" noChangeArrowheads="1"/>
          </p:cNvSpPr>
          <p:nvPr>
            <p:ph type="sldNum" sz="quarter" idx="11"/>
          </p:nvPr>
        </p:nvSpPr>
        <p:spPr>
          <a:ln/>
        </p:spPr>
        <p:txBody>
          <a:bodyPr/>
          <a:lstStyle>
            <a:lvl1pPr>
              <a:defRPr/>
            </a:lvl1pPr>
          </a:lstStyle>
          <a:p>
            <a:fld id="{4F7A282D-2635-403F-9340-938F4EDAC40E}" type="slidenum">
              <a:rPr lang="de-DE" altLang="de-DE">
                <a:solidFill>
                  <a:srgbClr val="000000"/>
                </a:solidFill>
              </a:rPr>
              <a:pPr/>
              <a:t>‹Nr.›</a:t>
            </a:fld>
            <a:endParaRPr lang="de-DE" altLang="de-DE">
              <a:solidFill>
                <a:srgbClr val="000000"/>
              </a:solidFill>
            </a:endParaRPr>
          </a:p>
        </p:txBody>
      </p:sp>
      <p:sp>
        <p:nvSpPr>
          <p:cNvPr id="5" name="Rectangle 16"/>
          <p:cNvSpPr>
            <a:spLocks noGrp="1" noChangeArrowheads="1"/>
          </p:cNvSpPr>
          <p:nvPr>
            <p:ph type="dt" sz="half" idx="12"/>
          </p:nvPr>
        </p:nvSpPr>
        <p:spPr>
          <a:ln/>
        </p:spPr>
        <p:txBody>
          <a:bodyPr/>
          <a:lstStyle>
            <a:lvl1pPr>
              <a:defRPr/>
            </a:lvl1pPr>
          </a:lstStyle>
          <a:p>
            <a:pPr>
              <a:defRPr/>
            </a:pPr>
            <a:endParaRPr lang="de-DE">
              <a:solidFill>
                <a:srgbClr val="000000"/>
              </a:solidFill>
            </a:endParaRPr>
          </a:p>
        </p:txBody>
      </p:sp>
    </p:spTree>
    <p:extLst>
      <p:ext uri="{BB962C8B-B14F-4D97-AF65-F5344CB8AC3E}">
        <p14:creationId xmlns:p14="http://schemas.microsoft.com/office/powerpoint/2010/main" val="4248255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de-DE">
              <a:solidFill>
                <a:srgbClr val="000000"/>
              </a:solidFill>
            </a:endParaRPr>
          </a:p>
        </p:txBody>
      </p:sp>
      <p:sp>
        <p:nvSpPr>
          <p:cNvPr id="3" name="Rectangle 3"/>
          <p:cNvSpPr>
            <a:spLocks noGrp="1" noChangeArrowheads="1"/>
          </p:cNvSpPr>
          <p:nvPr>
            <p:ph type="sldNum" sz="quarter" idx="11"/>
          </p:nvPr>
        </p:nvSpPr>
        <p:spPr>
          <a:ln/>
        </p:spPr>
        <p:txBody>
          <a:bodyPr/>
          <a:lstStyle>
            <a:lvl1pPr>
              <a:defRPr/>
            </a:lvl1pPr>
          </a:lstStyle>
          <a:p>
            <a:fld id="{59D7C3F9-5503-4B6C-9153-0538F48CBE29}" type="slidenum">
              <a:rPr lang="de-DE" altLang="de-DE">
                <a:solidFill>
                  <a:srgbClr val="000000"/>
                </a:solidFill>
              </a:rPr>
              <a:pPr/>
              <a:t>‹Nr.›</a:t>
            </a:fld>
            <a:endParaRPr lang="de-DE" altLang="de-DE">
              <a:solidFill>
                <a:srgbClr val="000000"/>
              </a:solidFill>
            </a:endParaRPr>
          </a:p>
        </p:txBody>
      </p:sp>
      <p:sp>
        <p:nvSpPr>
          <p:cNvPr id="4" name="Rectangle 16"/>
          <p:cNvSpPr>
            <a:spLocks noGrp="1" noChangeArrowheads="1"/>
          </p:cNvSpPr>
          <p:nvPr>
            <p:ph type="dt" sz="half" idx="12"/>
          </p:nvPr>
        </p:nvSpPr>
        <p:spPr>
          <a:ln/>
        </p:spPr>
        <p:txBody>
          <a:bodyPr/>
          <a:lstStyle>
            <a:lvl1pPr>
              <a:defRPr/>
            </a:lvl1pPr>
          </a:lstStyle>
          <a:p>
            <a:pPr>
              <a:defRPr/>
            </a:pPr>
            <a:endParaRPr lang="de-DE">
              <a:solidFill>
                <a:srgbClr val="000000"/>
              </a:solidFill>
            </a:endParaRPr>
          </a:p>
        </p:txBody>
      </p:sp>
    </p:spTree>
    <p:extLst>
      <p:ext uri="{BB962C8B-B14F-4D97-AF65-F5344CB8AC3E}">
        <p14:creationId xmlns:p14="http://schemas.microsoft.com/office/powerpoint/2010/main" val="383960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2"/>
          <p:cNvSpPr>
            <a:spLocks noGrp="1" noChangeArrowheads="1"/>
          </p:cNvSpPr>
          <p:nvPr>
            <p:ph type="ftr" sz="quarter" idx="10"/>
          </p:nvPr>
        </p:nvSpPr>
        <p:spPr>
          <a:ln/>
        </p:spPr>
        <p:txBody>
          <a:bodyPr/>
          <a:lstStyle>
            <a:lvl1pPr>
              <a:defRPr/>
            </a:lvl1pPr>
          </a:lstStyle>
          <a:p>
            <a:pPr>
              <a:defRPr/>
            </a:pPr>
            <a:endParaRPr lang="de-DE">
              <a:solidFill>
                <a:srgbClr val="000000"/>
              </a:solidFill>
            </a:endParaRPr>
          </a:p>
        </p:txBody>
      </p:sp>
      <p:sp>
        <p:nvSpPr>
          <p:cNvPr id="6" name="Rectangle 3"/>
          <p:cNvSpPr>
            <a:spLocks noGrp="1" noChangeArrowheads="1"/>
          </p:cNvSpPr>
          <p:nvPr>
            <p:ph type="sldNum" sz="quarter" idx="11"/>
          </p:nvPr>
        </p:nvSpPr>
        <p:spPr>
          <a:ln/>
        </p:spPr>
        <p:txBody>
          <a:bodyPr/>
          <a:lstStyle>
            <a:lvl1pPr>
              <a:defRPr/>
            </a:lvl1pPr>
          </a:lstStyle>
          <a:p>
            <a:fld id="{6D9CD7FE-9501-4430-9AE5-105CEA678C6F}" type="slidenum">
              <a:rPr lang="de-DE" altLang="de-DE">
                <a:solidFill>
                  <a:srgbClr val="000000"/>
                </a:solidFill>
              </a:rPr>
              <a:pPr/>
              <a:t>‹Nr.›</a:t>
            </a:fld>
            <a:endParaRPr lang="de-DE" altLang="de-DE">
              <a:solidFill>
                <a:srgbClr val="000000"/>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de-DE">
              <a:solidFill>
                <a:srgbClr val="000000"/>
              </a:solidFill>
            </a:endParaRPr>
          </a:p>
        </p:txBody>
      </p:sp>
    </p:spTree>
    <p:extLst>
      <p:ext uri="{BB962C8B-B14F-4D97-AF65-F5344CB8AC3E}">
        <p14:creationId xmlns:p14="http://schemas.microsoft.com/office/powerpoint/2010/main" val="3676842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2"/>
          <p:cNvSpPr>
            <a:spLocks noGrp="1" noChangeArrowheads="1"/>
          </p:cNvSpPr>
          <p:nvPr>
            <p:ph type="ftr" sz="quarter" idx="10"/>
          </p:nvPr>
        </p:nvSpPr>
        <p:spPr>
          <a:ln/>
        </p:spPr>
        <p:txBody>
          <a:bodyPr/>
          <a:lstStyle>
            <a:lvl1pPr>
              <a:defRPr/>
            </a:lvl1pPr>
          </a:lstStyle>
          <a:p>
            <a:pPr>
              <a:defRPr/>
            </a:pPr>
            <a:endParaRPr lang="de-DE">
              <a:solidFill>
                <a:srgbClr val="000000"/>
              </a:solidFill>
            </a:endParaRPr>
          </a:p>
        </p:txBody>
      </p:sp>
      <p:sp>
        <p:nvSpPr>
          <p:cNvPr id="6" name="Rectangle 3"/>
          <p:cNvSpPr>
            <a:spLocks noGrp="1" noChangeArrowheads="1"/>
          </p:cNvSpPr>
          <p:nvPr>
            <p:ph type="sldNum" sz="quarter" idx="11"/>
          </p:nvPr>
        </p:nvSpPr>
        <p:spPr>
          <a:ln/>
        </p:spPr>
        <p:txBody>
          <a:bodyPr/>
          <a:lstStyle>
            <a:lvl1pPr>
              <a:defRPr/>
            </a:lvl1pPr>
          </a:lstStyle>
          <a:p>
            <a:fld id="{48620DE9-A1DF-44F7-80EE-AA245DC6BB70}" type="slidenum">
              <a:rPr lang="de-DE" altLang="de-DE">
                <a:solidFill>
                  <a:srgbClr val="000000"/>
                </a:solidFill>
              </a:rPr>
              <a:pPr/>
              <a:t>‹Nr.›</a:t>
            </a:fld>
            <a:endParaRPr lang="de-DE" altLang="de-DE">
              <a:solidFill>
                <a:srgbClr val="000000"/>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de-DE">
              <a:solidFill>
                <a:srgbClr val="000000"/>
              </a:solidFill>
            </a:endParaRPr>
          </a:p>
        </p:txBody>
      </p:sp>
    </p:spTree>
    <p:extLst>
      <p:ext uri="{BB962C8B-B14F-4D97-AF65-F5344CB8AC3E}">
        <p14:creationId xmlns:p14="http://schemas.microsoft.com/office/powerpoint/2010/main" val="1532367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fontAlgn="base">
              <a:spcBef>
                <a:spcPct val="0"/>
              </a:spcBef>
              <a:spcAft>
                <a:spcPct val="0"/>
              </a:spcAft>
              <a:defRPr/>
            </a:pPr>
            <a:endParaRPr lang="de-DE">
              <a:solidFill>
                <a:srgbClr val="000000"/>
              </a:solidFill>
            </a:endParaRPr>
          </a:p>
        </p:txBody>
      </p:sp>
      <p:sp>
        <p:nvSpPr>
          <p:cNvPr id="5123" name="Rectangle 3"/>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Black" pitchFamily="34" charset="0"/>
              </a:defRPr>
            </a:lvl1pPr>
          </a:lstStyle>
          <a:p>
            <a:pPr fontAlgn="base">
              <a:spcBef>
                <a:spcPct val="0"/>
              </a:spcBef>
              <a:spcAft>
                <a:spcPct val="0"/>
              </a:spcAft>
            </a:pPr>
            <a:fld id="{1D1577F2-593A-4E88-B98F-0AC0E60A0063}" type="slidenum">
              <a:rPr lang="de-DE" altLang="de-DE" smtClean="0">
                <a:solidFill>
                  <a:srgbClr val="000000"/>
                </a:solidFill>
              </a:rPr>
              <a:pPr fontAlgn="base">
                <a:spcBef>
                  <a:spcPct val="0"/>
                </a:spcBef>
                <a:spcAft>
                  <a:spcPct val="0"/>
                </a:spcAft>
              </a:pPr>
              <a:t>‹Nr.›</a:t>
            </a:fld>
            <a:endParaRPr lang="de-DE" altLang="de-DE" smtClean="0">
              <a:solidFill>
                <a:srgbClr val="000000"/>
              </a:solidFill>
            </a:endParaRPr>
          </a:p>
        </p:txBody>
      </p:sp>
      <p:grpSp>
        <p:nvGrpSpPr>
          <p:cNvPr id="1028" name="Group 4"/>
          <p:cNvGrpSpPr>
            <a:grpSpLocks/>
          </p:cNvGrpSpPr>
          <p:nvPr/>
        </p:nvGrpSpPr>
        <p:grpSpPr bwMode="auto">
          <a:xfrm>
            <a:off x="0" y="0"/>
            <a:ext cx="12192000" cy="546100"/>
            <a:chOff x="0" y="0"/>
            <a:chExt cx="5760" cy="344"/>
          </a:xfrm>
        </p:grpSpPr>
        <p:sp>
          <p:nvSpPr>
            <p:cNvPr id="1032"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fontAlgn="base" hangingPunct="1">
                <a:spcBef>
                  <a:spcPct val="0"/>
                </a:spcBef>
                <a:spcAft>
                  <a:spcPct val="0"/>
                </a:spcAft>
                <a:defRPr/>
              </a:pPr>
              <a:endParaRPr lang="de-DE" altLang="de-DE" sz="2400" smtClean="0">
                <a:solidFill>
                  <a:srgbClr val="000000"/>
                </a:solidFill>
                <a:latin typeface="Times New Roman" pitchFamily="18" charset="0"/>
              </a:endParaRPr>
            </a:p>
          </p:txBody>
        </p:sp>
        <p:sp>
          <p:nvSpPr>
            <p:cNvPr id="1033"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fontAlgn="base" hangingPunct="1">
                <a:spcBef>
                  <a:spcPct val="0"/>
                </a:spcBef>
                <a:spcAft>
                  <a:spcPct val="0"/>
                </a:spcAft>
                <a:defRPr/>
              </a:pPr>
              <a:endParaRPr lang="de-DE" altLang="de-DE" sz="2400" smtClean="0">
                <a:solidFill>
                  <a:srgbClr val="000000"/>
                </a:solidFill>
                <a:latin typeface="Times New Roman" pitchFamily="18" charset="0"/>
              </a:endParaRPr>
            </a:p>
          </p:txBody>
        </p:sp>
        <p:sp>
          <p:nvSpPr>
            <p:cNvPr id="1034"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fontAlgn="base" hangingPunct="1">
                <a:spcBef>
                  <a:spcPct val="0"/>
                </a:spcBef>
                <a:spcAft>
                  <a:spcPct val="0"/>
                </a:spcAft>
                <a:defRPr/>
              </a:pPr>
              <a:endParaRPr lang="de-DE" altLang="de-DE" sz="1800" smtClean="0">
                <a:solidFill>
                  <a:srgbClr val="666699"/>
                </a:solidFill>
              </a:endParaRPr>
            </a:p>
          </p:txBody>
        </p:sp>
        <p:sp>
          <p:nvSpPr>
            <p:cNvPr id="1035"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fontAlgn="base" hangingPunct="1">
                <a:spcBef>
                  <a:spcPct val="0"/>
                </a:spcBef>
                <a:spcAft>
                  <a:spcPct val="0"/>
                </a:spcAft>
                <a:defRPr/>
              </a:pPr>
              <a:endParaRPr lang="de-DE" altLang="de-DE" sz="1800" smtClean="0">
                <a:solidFill>
                  <a:srgbClr val="666699"/>
                </a:solidFill>
              </a:endParaRPr>
            </a:p>
          </p:txBody>
        </p:sp>
        <p:sp>
          <p:nvSpPr>
            <p:cNvPr id="1036"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fontAlgn="base" hangingPunct="1">
                <a:spcBef>
                  <a:spcPct val="0"/>
                </a:spcBef>
                <a:spcAft>
                  <a:spcPct val="0"/>
                </a:spcAft>
                <a:defRPr/>
              </a:pPr>
              <a:endParaRPr lang="de-DE" altLang="de-DE" sz="1800" smtClean="0">
                <a:solidFill>
                  <a:srgbClr val="9999CC"/>
                </a:solidFill>
              </a:endParaRPr>
            </a:p>
          </p:txBody>
        </p:sp>
        <p:sp>
          <p:nvSpPr>
            <p:cNvPr id="1037"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fontAlgn="base" hangingPunct="1">
                <a:spcBef>
                  <a:spcPct val="0"/>
                </a:spcBef>
                <a:spcAft>
                  <a:spcPct val="0"/>
                </a:spcAft>
                <a:defRPr/>
              </a:pPr>
              <a:endParaRPr lang="de-DE" altLang="de-DE" sz="1800" smtClean="0">
                <a:solidFill>
                  <a:srgbClr val="666699"/>
                </a:solidFill>
              </a:endParaRPr>
            </a:p>
          </p:txBody>
        </p:sp>
        <p:sp>
          <p:nvSpPr>
            <p:cNvPr id="1038"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fontAlgn="base" hangingPunct="1">
                <a:spcBef>
                  <a:spcPct val="0"/>
                </a:spcBef>
                <a:spcAft>
                  <a:spcPct val="0"/>
                </a:spcAft>
                <a:defRPr/>
              </a:pPr>
              <a:endParaRPr lang="de-DE" altLang="de-DE" sz="2400" smtClean="0">
                <a:solidFill>
                  <a:srgbClr val="000000"/>
                </a:solidFill>
                <a:latin typeface="Times New Roman" pitchFamily="18" charset="0"/>
              </a:endParaRPr>
            </a:p>
          </p:txBody>
        </p:sp>
        <p:sp>
          <p:nvSpPr>
            <p:cNvPr id="1039"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fontAlgn="base" hangingPunct="1">
                <a:spcBef>
                  <a:spcPct val="0"/>
                </a:spcBef>
                <a:spcAft>
                  <a:spcPct val="0"/>
                </a:spcAft>
                <a:defRPr/>
              </a:pPr>
              <a:endParaRPr lang="de-DE" altLang="de-DE" sz="1800" smtClean="0">
                <a:solidFill>
                  <a:srgbClr val="9999CC"/>
                </a:solidFill>
              </a:endParaRPr>
            </a:p>
          </p:txBody>
        </p:sp>
        <p:sp>
          <p:nvSpPr>
            <p:cNvPr id="1040"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fontAlgn="base" hangingPunct="1">
                <a:spcBef>
                  <a:spcPct val="0"/>
                </a:spcBef>
                <a:spcAft>
                  <a:spcPct val="0"/>
                </a:spcAft>
                <a:defRPr/>
              </a:pPr>
              <a:endParaRPr lang="de-DE" altLang="de-DE" sz="1800" smtClean="0">
                <a:solidFill>
                  <a:srgbClr val="9999CC"/>
                </a:solidFill>
              </a:endParaRPr>
            </a:p>
          </p:txBody>
        </p:sp>
      </p:grpSp>
      <p:sp>
        <p:nvSpPr>
          <p:cNvPr id="1029" name="Rectangle 14"/>
          <p:cNvSpPr>
            <a:spLocks noGrp="1" noChangeArrowheads="1"/>
          </p:cNvSpPr>
          <p:nvPr>
            <p:ph type="title"/>
          </p:nvPr>
        </p:nvSpPr>
        <p:spPr bwMode="auto">
          <a:xfrm>
            <a:off x="609600" y="457200"/>
            <a:ext cx="10972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smtClean="0"/>
              <a:t>Titelmasterformat durch Klicken bearbeiten</a:t>
            </a:r>
          </a:p>
        </p:txBody>
      </p:sp>
      <p:sp>
        <p:nvSpPr>
          <p:cNvPr id="1030" name="Rectangle 15"/>
          <p:cNvSpPr>
            <a:spLocks noGrp="1" noChangeArrowheads="1"/>
          </p:cNvSpPr>
          <p:nvPr>
            <p:ph type="body" idx="1"/>
          </p:nvPr>
        </p:nvSpPr>
        <p:spPr bwMode="auto">
          <a:xfrm>
            <a:off x="609600" y="1981200"/>
            <a:ext cx="109728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5136" name="Rectangle 16"/>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fontAlgn="base">
              <a:spcBef>
                <a:spcPct val="0"/>
              </a:spcBef>
              <a:spcAft>
                <a:spcPct val="0"/>
              </a:spcAft>
              <a:defRPr/>
            </a:pPr>
            <a:endParaRPr lang="de-DE">
              <a:solidFill>
                <a:srgbClr val="000000"/>
              </a:solidFill>
            </a:endParaRPr>
          </a:p>
        </p:txBody>
      </p:sp>
    </p:spTree>
    <p:extLst>
      <p:ext uri="{BB962C8B-B14F-4D97-AF65-F5344CB8AC3E}">
        <p14:creationId xmlns:p14="http://schemas.microsoft.com/office/powerpoint/2010/main" val="6235865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0160000" cy="6858000"/>
            <a:chOff x="0" y="0"/>
            <a:chExt cx="4800" cy="4320"/>
          </a:xfrm>
        </p:grpSpPr>
        <p:grpSp>
          <p:nvGrpSpPr>
            <p:cNvPr id="1032" name="Group 3"/>
            <p:cNvGrpSpPr>
              <a:grpSpLocks/>
            </p:cNvGrpSpPr>
            <p:nvPr userDrawn="1"/>
          </p:nvGrpSpPr>
          <p:grpSpPr bwMode="auto">
            <a:xfrm>
              <a:off x="0" y="0"/>
              <a:ext cx="2016" cy="4320"/>
              <a:chOff x="0" y="0"/>
              <a:chExt cx="2016" cy="4320"/>
            </a:xfrm>
          </p:grpSpPr>
          <p:sp>
            <p:nvSpPr>
              <p:cNvPr id="1036" name="Rectangle 4"/>
              <p:cNvSpPr>
                <a:spLocks noChangeArrowheads="1"/>
              </p:cNvSpPr>
              <p:nvPr userDrawn="1"/>
            </p:nvSpPr>
            <p:spPr bwMode="auto">
              <a:xfrm>
                <a:off x="0" y="0"/>
                <a:ext cx="480" cy="4320"/>
              </a:xfrm>
              <a:prstGeom prst="rect">
                <a:avLst/>
              </a:prstGeom>
              <a:solidFill>
                <a:schemeClr val="accent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de-DE" sz="1800" dirty="0" smtClean="0">
                  <a:solidFill>
                    <a:srgbClr val="003366"/>
                  </a:solidFill>
                </a:endParaRPr>
              </a:p>
            </p:txBody>
          </p:sp>
          <p:sp>
            <p:nvSpPr>
              <p:cNvPr id="1037" name="Freeform 5"/>
              <p:cNvSpPr>
                <a:spLocks/>
              </p:cNvSpPr>
              <p:nvPr userDrawn="1"/>
            </p:nvSpPr>
            <p:spPr bwMode="auto">
              <a:xfrm>
                <a:off x="288" y="0"/>
                <a:ext cx="1728" cy="735"/>
              </a:xfrm>
              <a:custGeom>
                <a:avLst/>
                <a:gdLst>
                  <a:gd name="T0" fmla="*/ 1728 w 1728"/>
                  <a:gd name="T1" fmla="*/ 0 h 735"/>
                  <a:gd name="T2" fmla="*/ 1728 w 1728"/>
                  <a:gd name="T3" fmla="*/ 480 h 735"/>
                  <a:gd name="T4" fmla="*/ 380 w 1728"/>
                  <a:gd name="T5" fmla="*/ 482 h 735"/>
                  <a:gd name="T6" fmla="*/ 354 w 1728"/>
                  <a:gd name="T7" fmla="*/ 480 h 735"/>
                  <a:gd name="T8" fmla="*/ 308 w 1728"/>
                  <a:gd name="T9" fmla="*/ 489 h 735"/>
                  <a:gd name="T10" fmla="*/ 246 w 1728"/>
                  <a:gd name="T11" fmla="*/ 531 h 735"/>
                  <a:gd name="T12" fmla="*/ 206 w 1728"/>
                  <a:gd name="T13" fmla="*/ 597 h 735"/>
                  <a:gd name="T14" fmla="*/ 192 w 1728"/>
                  <a:gd name="T15" fmla="*/ 666 h 735"/>
                  <a:gd name="T16" fmla="*/ 192 w 1728"/>
                  <a:gd name="T17" fmla="*/ 735 h 735"/>
                  <a:gd name="T18" fmla="*/ 0 w 1728"/>
                  <a:gd name="T19" fmla="*/ 735 h 735"/>
                  <a:gd name="T20" fmla="*/ 0 w 1728"/>
                  <a:gd name="T21" fmla="*/ 480 h 735"/>
                  <a:gd name="T22" fmla="*/ 0 w 1728"/>
                  <a:gd name="T23" fmla="*/ 0 h 735"/>
                  <a:gd name="T24" fmla="*/ 1728 w 1728"/>
                  <a:gd name="T25" fmla="*/ 0 h 7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a:noFill/>
              </a:ln>
              <a:effectLst/>
              <a:extLst>
                <a:ext uri="{91240B29-F687-4f45-9708-019B960494DF}">
                  <a14:hiddenLine xmlns=""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defTabSz="914400" fontAlgn="base">
                  <a:spcBef>
                    <a:spcPct val="0"/>
                  </a:spcBef>
                  <a:spcAft>
                    <a:spcPct val="0"/>
                  </a:spcAft>
                </a:pPr>
                <a:endParaRPr lang="de-DE" sz="1800" dirty="0" smtClean="0">
                  <a:solidFill>
                    <a:srgbClr val="003366"/>
                  </a:solidFill>
                </a:endParaRPr>
              </a:p>
            </p:txBody>
          </p:sp>
        </p:grpSp>
        <p:grpSp>
          <p:nvGrpSpPr>
            <p:cNvPr id="1033" name="Group 6"/>
            <p:cNvGrpSpPr>
              <a:grpSpLocks/>
            </p:cNvGrpSpPr>
            <p:nvPr/>
          </p:nvGrpSpPr>
          <p:grpSpPr bwMode="auto">
            <a:xfrm>
              <a:off x="144" y="1248"/>
              <a:ext cx="4656" cy="201"/>
              <a:chOff x="144" y="1248"/>
              <a:chExt cx="4656" cy="201"/>
            </a:xfrm>
          </p:grpSpPr>
          <p:sp>
            <p:nvSpPr>
              <p:cNvPr id="1034" name="AutoShape 7"/>
              <p:cNvSpPr>
                <a:spLocks noChangeArrowheads="1"/>
              </p:cNvSpPr>
              <p:nvPr/>
            </p:nvSpPr>
            <p:spPr bwMode="auto">
              <a:xfrm>
                <a:off x="384" y="1248"/>
                <a:ext cx="4416" cy="200"/>
              </a:xfrm>
              <a:prstGeom prst="roundRect">
                <a:avLst>
                  <a:gd name="adj" fmla="val 0"/>
                </a:avLst>
              </a:prstGeom>
              <a:solidFill>
                <a:schemeClr val="hlink"/>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de-DE" sz="1800" dirty="0" smtClean="0">
                  <a:solidFill>
                    <a:srgbClr val="003366"/>
                  </a:solidFill>
                </a:endParaRPr>
              </a:p>
            </p:txBody>
          </p:sp>
          <p:sp>
            <p:nvSpPr>
              <p:cNvPr id="1035" name="AutoShape 8"/>
              <p:cNvSpPr>
                <a:spLocks noChangeArrowheads="1"/>
              </p:cNvSpPr>
              <p:nvPr/>
            </p:nvSpPr>
            <p:spPr bwMode="auto">
              <a:xfrm flipH="1">
                <a:off x="144" y="1248"/>
                <a:ext cx="248" cy="201"/>
              </a:xfrm>
              <a:prstGeom prst="flowChartDelay">
                <a:avLst/>
              </a:prstGeom>
              <a:solidFill>
                <a:schemeClr val="hlink"/>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de-DE" sz="1800" dirty="0" smtClean="0">
                  <a:solidFill>
                    <a:srgbClr val="003366"/>
                  </a:solidFill>
                </a:endParaRPr>
              </a:p>
            </p:txBody>
          </p:sp>
        </p:grpSp>
      </p:grpSp>
      <p:sp>
        <p:nvSpPr>
          <p:cNvPr id="1027" name="AutoShape 9"/>
          <p:cNvSpPr>
            <a:spLocks noGrp="1" noChangeArrowheads="1"/>
          </p:cNvSpPr>
          <p:nvPr>
            <p:ph type="title"/>
          </p:nvPr>
        </p:nvSpPr>
        <p:spPr bwMode="auto">
          <a:xfrm>
            <a:off x="1016000" y="762000"/>
            <a:ext cx="10566400" cy="1143000"/>
          </a:xfrm>
          <a:prstGeom prst="roundRect">
            <a:avLst>
              <a:gd name="adj" fmla="val 21667"/>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de-DE" smtClean="0"/>
              <a:t>Titelmasterformat durch Klicken bearbeiten</a:t>
            </a:r>
          </a:p>
        </p:txBody>
      </p:sp>
      <p:sp>
        <p:nvSpPr>
          <p:cNvPr id="1028" name="Rectangle 10"/>
          <p:cNvSpPr>
            <a:spLocks noGrp="1" noChangeArrowheads="1"/>
          </p:cNvSpPr>
          <p:nvPr>
            <p:ph type="body" idx="1"/>
          </p:nvPr>
        </p:nvSpPr>
        <p:spPr bwMode="auto">
          <a:xfrm>
            <a:off x="1117601" y="2362201"/>
            <a:ext cx="10257367" cy="3724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4107" name="Rectangle 11"/>
          <p:cNvSpPr>
            <a:spLocks noGrp="1" noChangeArrowheads="1"/>
          </p:cNvSpPr>
          <p:nvPr>
            <p:ph type="dt" sz="half" idx="2"/>
          </p:nvPr>
        </p:nvSpPr>
        <p:spPr bwMode="auto">
          <a:xfrm>
            <a:off x="3251201" y="6248401"/>
            <a:ext cx="2840567" cy="4746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smtClean="0"/>
            </a:lvl1pPr>
          </a:lstStyle>
          <a:p>
            <a:pPr fontAlgn="base">
              <a:spcBef>
                <a:spcPct val="0"/>
              </a:spcBef>
              <a:spcAft>
                <a:spcPct val="0"/>
              </a:spcAft>
              <a:defRPr/>
            </a:pPr>
            <a:endParaRPr lang="de-DE" dirty="0">
              <a:solidFill>
                <a:srgbClr val="003366"/>
              </a:solidFill>
            </a:endParaRPr>
          </a:p>
        </p:txBody>
      </p:sp>
      <p:sp>
        <p:nvSpPr>
          <p:cNvPr id="4108" name="Rectangle 12"/>
          <p:cNvSpPr>
            <a:spLocks noGrp="1" noChangeArrowheads="1"/>
          </p:cNvSpPr>
          <p:nvPr>
            <p:ph type="ftr" sz="quarter" idx="3"/>
          </p:nvPr>
        </p:nvSpPr>
        <p:spPr bwMode="auto">
          <a:xfrm>
            <a:off x="7721600" y="6248401"/>
            <a:ext cx="3862917" cy="4746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smtClean="0"/>
            </a:lvl1pPr>
          </a:lstStyle>
          <a:p>
            <a:pPr fontAlgn="base">
              <a:spcBef>
                <a:spcPct val="0"/>
              </a:spcBef>
              <a:spcAft>
                <a:spcPct val="0"/>
              </a:spcAft>
              <a:defRPr/>
            </a:pPr>
            <a:endParaRPr lang="de-DE" dirty="0">
              <a:solidFill>
                <a:srgbClr val="003366"/>
              </a:solidFill>
            </a:endParaRPr>
          </a:p>
        </p:txBody>
      </p:sp>
      <p:sp>
        <p:nvSpPr>
          <p:cNvPr id="4109" name="Rectangle 13"/>
          <p:cNvSpPr>
            <a:spLocks noGrp="1" noChangeArrowheads="1"/>
          </p:cNvSpPr>
          <p:nvPr>
            <p:ph type="sldNum" sz="quarter" idx="4"/>
          </p:nvPr>
        </p:nvSpPr>
        <p:spPr bwMode="auto">
          <a:xfrm>
            <a:off x="112184" y="6242050"/>
            <a:ext cx="783167" cy="4889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1" compatLnSpc="1">
            <a:prstTxWarp prst="textNoShape">
              <a:avLst/>
            </a:prstTxWarp>
          </a:bodyPr>
          <a:lstStyle>
            <a:lvl1pPr>
              <a:defRPr sz="2600" b="1" smtClean="0">
                <a:solidFill>
                  <a:schemeClr val="bg1"/>
                </a:solidFill>
              </a:defRPr>
            </a:lvl1pPr>
          </a:lstStyle>
          <a:p>
            <a:pPr fontAlgn="base">
              <a:spcBef>
                <a:spcPct val="0"/>
              </a:spcBef>
              <a:spcAft>
                <a:spcPct val="0"/>
              </a:spcAft>
              <a:defRPr/>
            </a:pPr>
            <a:fld id="{CE8FD771-A1DA-4F61-AA33-F802A18C4387}" type="slidenum">
              <a:rPr lang="de-DE" smtClean="0">
                <a:solidFill>
                  <a:srgbClr val="FFFFFF"/>
                </a:solidFill>
              </a:rPr>
              <a:pPr fontAlgn="base">
                <a:spcBef>
                  <a:spcPct val="0"/>
                </a:spcBef>
                <a:spcAft>
                  <a:spcPct val="0"/>
                </a:spcAft>
                <a:defRPr/>
              </a:pPr>
              <a:t>‹Nr.›</a:t>
            </a:fld>
            <a:endParaRPr lang="de-DE" dirty="0">
              <a:solidFill>
                <a:srgbClr val="FFFFFF"/>
              </a:solidFill>
            </a:endParaRPr>
          </a:p>
        </p:txBody>
      </p:sp>
    </p:spTree>
    <p:extLst>
      <p:ext uri="{BB962C8B-B14F-4D97-AF65-F5344CB8AC3E}">
        <p14:creationId xmlns:p14="http://schemas.microsoft.com/office/powerpoint/2010/main" val="56577121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4"/>
          <p:cNvSpPr>
            <a:spLocks noGrp="1" noChangeArrowheads="1"/>
          </p:cNvSpPr>
          <p:nvPr>
            <p:ph type="title"/>
          </p:nvPr>
        </p:nvSpPr>
        <p:spPr/>
        <p:txBody>
          <a:bodyPr/>
          <a:lstStyle/>
          <a:p>
            <a:pPr eaLnBrk="1" hangingPunct="1"/>
            <a:r>
              <a:rPr lang="de-DE" altLang="de-DE" sz="4000" dirty="0"/>
              <a:t/>
            </a:r>
            <a:br>
              <a:rPr lang="de-DE" altLang="de-DE" sz="4000" dirty="0"/>
            </a:br>
            <a:r>
              <a:rPr lang="de-DE" altLang="de-DE" sz="4000" dirty="0"/>
              <a:t/>
            </a:r>
            <a:br>
              <a:rPr lang="de-DE" altLang="de-DE" sz="4000" dirty="0"/>
            </a:br>
            <a:r>
              <a:rPr lang="de-DE" altLang="de-DE" sz="4000" dirty="0"/>
              <a:t/>
            </a:r>
            <a:br>
              <a:rPr lang="de-DE" altLang="de-DE" sz="4000" dirty="0"/>
            </a:br>
            <a:endParaRPr lang="de-DE" altLang="de-DE" sz="4000" dirty="0"/>
          </a:p>
        </p:txBody>
      </p:sp>
      <p:sp>
        <p:nvSpPr>
          <p:cNvPr id="52227" name="Rectangle 6"/>
          <p:cNvSpPr>
            <a:spLocks noChangeArrowheads="1"/>
          </p:cNvSpPr>
          <p:nvPr/>
        </p:nvSpPr>
        <p:spPr bwMode="auto">
          <a:xfrm>
            <a:off x="1524001" y="17805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fontAlgn="base">
              <a:spcBef>
                <a:spcPct val="0"/>
              </a:spcBef>
              <a:spcAft>
                <a:spcPct val="0"/>
              </a:spcAft>
              <a:buClrTx/>
              <a:buSzTx/>
              <a:buNone/>
            </a:pPr>
            <a:endParaRPr lang="de-DE" altLang="de-DE" sz="2400">
              <a:solidFill>
                <a:srgbClr val="000000"/>
              </a:solidFill>
            </a:endParaRPr>
          </a:p>
        </p:txBody>
      </p:sp>
      <p:sp>
        <p:nvSpPr>
          <p:cNvPr id="52228" name="WordArt 5"/>
          <p:cNvSpPr>
            <a:spLocks noChangeArrowheads="1" noChangeShapeType="1" noTextEdit="1"/>
          </p:cNvSpPr>
          <p:nvPr/>
        </p:nvSpPr>
        <p:spPr bwMode="auto">
          <a:xfrm>
            <a:off x="2566989" y="836614"/>
            <a:ext cx="7273925" cy="2592387"/>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de-DE" sz="3600" kern="10" dirty="0">
                <a:ln w="9525">
                  <a:solidFill>
                    <a:srgbClr val="000000"/>
                  </a:solidFill>
                  <a:round/>
                  <a:headEnd/>
                  <a:tailEnd/>
                </a:ln>
                <a:solidFill>
                  <a:srgbClr val="000080"/>
                </a:solidFill>
                <a:latin typeface="Arial Black"/>
              </a:rPr>
              <a:t>Lokales Netzwerk</a:t>
            </a:r>
          </a:p>
          <a:p>
            <a:pPr algn="ctr" eaLnBrk="0" fontAlgn="base" hangingPunct="0">
              <a:spcBef>
                <a:spcPct val="0"/>
              </a:spcBef>
              <a:spcAft>
                <a:spcPct val="0"/>
              </a:spcAft>
            </a:pPr>
            <a:r>
              <a:rPr lang="de-DE" sz="3600" kern="10" dirty="0">
                <a:ln w="9525">
                  <a:solidFill>
                    <a:srgbClr val="000000"/>
                  </a:solidFill>
                  <a:round/>
                  <a:headEnd/>
                  <a:tailEnd/>
                </a:ln>
                <a:solidFill>
                  <a:srgbClr val="000080"/>
                </a:solidFill>
                <a:latin typeface="Arial Black"/>
              </a:rPr>
              <a:t>Kindeswohl</a:t>
            </a:r>
          </a:p>
        </p:txBody>
      </p:sp>
      <p:sp>
        <p:nvSpPr>
          <p:cNvPr id="52229" name="Rectangle 7"/>
          <p:cNvSpPr>
            <a:spLocks noChangeArrowheads="1"/>
          </p:cNvSpPr>
          <p:nvPr/>
        </p:nvSpPr>
        <p:spPr bwMode="auto">
          <a:xfrm>
            <a:off x="2855913" y="2526230"/>
            <a:ext cx="6553200"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algn="ctr" fontAlgn="base">
              <a:spcBef>
                <a:spcPct val="0"/>
              </a:spcBef>
              <a:spcAft>
                <a:spcPct val="0"/>
              </a:spcAft>
              <a:buClrTx/>
              <a:buSzTx/>
              <a:buNone/>
            </a:pPr>
            <a:endParaRPr lang="de-DE" altLang="de-DE" sz="1400" dirty="0">
              <a:solidFill>
                <a:srgbClr val="000000"/>
              </a:solidFill>
              <a:ea typeface="Times New Roman" pitchFamily="18" charset="0"/>
              <a:cs typeface="Arial" charset="0"/>
            </a:endParaRPr>
          </a:p>
          <a:p>
            <a:pPr algn="ctr" fontAlgn="base">
              <a:spcBef>
                <a:spcPct val="0"/>
              </a:spcBef>
              <a:spcAft>
                <a:spcPct val="0"/>
              </a:spcAft>
              <a:buClrTx/>
              <a:buSzTx/>
              <a:buNone/>
            </a:pPr>
            <a:endParaRPr lang="de-DE" altLang="de-DE" sz="2000" dirty="0">
              <a:solidFill>
                <a:srgbClr val="000066"/>
              </a:solidFill>
              <a:ea typeface="Times New Roman" pitchFamily="18" charset="0"/>
              <a:cs typeface="Arial" charset="0"/>
            </a:endParaRPr>
          </a:p>
          <a:p>
            <a:pPr algn="ctr" fontAlgn="base">
              <a:spcBef>
                <a:spcPct val="0"/>
              </a:spcBef>
              <a:spcAft>
                <a:spcPct val="0"/>
              </a:spcAft>
              <a:buClrTx/>
              <a:buSzTx/>
              <a:buNone/>
            </a:pPr>
            <a:endParaRPr lang="de-DE" altLang="de-DE" sz="2000" dirty="0">
              <a:solidFill>
                <a:srgbClr val="000066"/>
              </a:solidFill>
              <a:ea typeface="Times New Roman" pitchFamily="18" charset="0"/>
              <a:cs typeface="Arial" charset="0"/>
            </a:endParaRPr>
          </a:p>
          <a:p>
            <a:pPr algn="ctr" fontAlgn="base">
              <a:spcBef>
                <a:spcPct val="0"/>
              </a:spcBef>
              <a:spcAft>
                <a:spcPct val="0"/>
              </a:spcAft>
              <a:buClrTx/>
              <a:buSzTx/>
              <a:buNone/>
            </a:pPr>
            <a:endParaRPr lang="de-DE" altLang="de-DE" sz="2000" dirty="0">
              <a:solidFill>
                <a:srgbClr val="000066"/>
              </a:solidFill>
              <a:ea typeface="Times New Roman" pitchFamily="18" charset="0"/>
              <a:cs typeface="Arial" charset="0"/>
            </a:endParaRPr>
          </a:p>
          <a:p>
            <a:pPr algn="ctr" fontAlgn="base">
              <a:spcBef>
                <a:spcPct val="0"/>
              </a:spcBef>
              <a:spcAft>
                <a:spcPct val="0"/>
              </a:spcAft>
              <a:buClrTx/>
              <a:buSzTx/>
              <a:buNone/>
            </a:pPr>
            <a:r>
              <a:rPr lang="de-DE" altLang="de-DE" sz="2000" dirty="0">
                <a:solidFill>
                  <a:srgbClr val="000066"/>
                </a:solidFill>
                <a:ea typeface="Times New Roman" pitchFamily="18" charset="0"/>
                <a:cs typeface="Arial" charset="0"/>
              </a:rPr>
              <a:t>der Jugendämter von Stadt und Landkreis Neuwied</a:t>
            </a:r>
          </a:p>
          <a:p>
            <a:pPr algn="ctr" fontAlgn="base">
              <a:spcBef>
                <a:spcPct val="0"/>
              </a:spcBef>
              <a:spcAft>
                <a:spcPct val="0"/>
              </a:spcAft>
              <a:buClrTx/>
              <a:buSzTx/>
              <a:buNone/>
            </a:pPr>
            <a:endParaRPr lang="de-DE" altLang="de-DE" sz="1400" dirty="0">
              <a:solidFill>
                <a:srgbClr val="000000"/>
              </a:solidFill>
              <a:ea typeface="Times New Roman" pitchFamily="18" charset="0"/>
              <a:cs typeface="Arial" charset="0"/>
            </a:endParaRPr>
          </a:p>
          <a:p>
            <a:pPr algn="ctr" fontAlgn="base">
              <a:spcBef>
                <a:spcPct val="0"/>
              </a:spcBef>
              <a:spcAft>
                <a:spcPct val="0"/>
              </a:spcAft>
              <a:buClrTx/>
              <a:buSzTx/>
              <a:buNone/>
            </a:pPr>
            <a:r>
              <a:rPr lang="de-DE" altLang="de-DE" sz="2000" dirty="0" smtClean="0">
                <a:solidFill>
                  <a:srgbClr val="000000"/>
                </a:solidFill>
                <a:ea typeface="Times New Roman" pitchFamily="18" charset="0"/>
                <a:cs typeface="Arial" charset="0"/>
              </a:rPr>
              <a:t>12. </a:t>
            </a:r>
            <a:r>
              <a:rPr lang="de-DE" altLang="de-DE" sz="2000" dirty="0">
                <a:solidFill>
                  <a:srgbClr val="000000"/>
                </a:solidFill>
                <a:ea typeface="Times New Roman" pitchFamily="18" charset="0"/>
                <a:cs typeface="Arial" charset="0"/>
              </a:rPr>
              <a:t>Netzwerkkonferenz am </a:t>
            </a:r>
            <a:r>
              <a:rPr lang="de-DE" altLang="de-DE" sz="2000" dirty="0" smtClean="0">
                <a:solidFill>
                  <a:srgbClr val="000000"/>
                </a:solidFill>
                <a:ea typeface="Times New Roman" pitchFamily="18" charset="0"/>
                <a:cs typeface="Arial" charset="0"/>
              </a:rPr>
              <a:t>13.10.2022</a:t>
            </a:r>
            <a:endParaRPr lang="de-DE" altLang="de-DE" sz="2000" dirty="0">
              <a:solidFill>
                <a:srgbClr val="000000"/>
              </a:solidFill>
              <a:ea typeface="Times New Roman" pitchFamily="18" charset="0"/>
              <a:cs typeface="Arial" charset="0"/>
            </a:endParaRPr>
          </a:p>
          <a:p>
            <a:pPr algn="ctr" fontAlgn="base">
              <a:spcBef>
                <a:spcPct val="0"/>
              </a:spcBef>
              <a:spcAft>
                <a:spcPct val="0"/>
              </a:spcAft>
              <a:buClrTx/>
              <a:buSzTx/>
              <a:buNone/>
            </a:pPr>
            <a:endParaRPr lang="de-DE" altLang="de-DE" sz="2000" dirty="0">
              <a:solidFill>
                <a:srgbClr val="000000"/>
              </a:solidFill>
              <a:ea typeface="Times New Roman" pitchFamily="18" charset="0"/>
              <a:cs typeface="Arial" charset="0"/>
            </a:endParaRPr>
          </a:p>
          <a:p>
            <a:pPr algn="ctr" eaLnBrk="0" fontAlgn="base" hangingPunct="0">
              <a:spcBef>
                <a:spcPct val="0"/>
              </a:spcBef>
              <a:spcAft>
                <a:spcPct val="0"/>
              </a:spcAft>
              <a:buClrTx/>
              <a:buSzTx/>
              <a:buNone/>
            </a:pPr>
            <a:endParaRPr lang="de-DE" altLang="de-DE" sz="1400" dirty="0">
              <a:solidFill>
                <a:srgbClr val="000000"/>
              </a:solidFill>
              <a:ea typeface="Times New Roman" pitchFamily="18" charset="0"/>
              <a:cs typeface="Arial" charset="0"/>
            </a:endParaRPr>
          </a:p>
          <a:p>
            <a:pPr algn="ctr" eaLnBrk="0" fontAlgn="base" hangingPunct="0">
              <a:spcBef>
                <a:spcPct val="0"/>
              </a:spcBef>
              <a:spcAft>
                <a:spcPct val="0"/>
              </a:spcAft>
              <a:buClrTx/>
              <a:buSzTx/>
              <a:buNone/>
            </a:pPr>
            <a:r>
              <a:rPr lang="de-DE" altLang="de-DE" sz="2400" b="1" dirty="0" smtClean="0">
                <a:solidFill>
                  <a:srgbClr val="000000"/>
                </a:solidFill>
                <a:ea typeface="Times New Roman" pitchFamily="18" charset="0"/>
                <a:cs typeface="Arial" charset="0"/>
              </a:rPr>
              <a:t>Einmal arm, immer arm?!</a:t>
            </a:r>
          </a:p>
          <a:p>
            <a:pPr algn="ctr" eaLnBrk="0" fontAlgn="base" hangingPunct="0">
              <a:spcBef>
                <a:spcPct val="0"/>
              </a:spcBef>
              <a:spcAft>
                <a:spcPct val="0"/>
              </a:spcAft>
              <a:buClrTx/>
              <a:buSzTx/>
              <a:buNone/>
            </a:pPr>
            <a:r>
              <a:rPr lang="de-DE" altLang="de-DE" sz="2400" b="1" dirty="0" smtClean="0">
                <a:solidFill>
                  <a:srgbClr val="000000"/>
                </a:solidFill>
                <a:ea typeface="Times New Roman" pitchFamily="18" charset="0"/>
                <a:cs typeface="Arial" charset="0"/>
              </a:rPr>
              <a:t>Gründe und Folgen von Kinderarmut in Deutschland</a:t>
            </a:r>
            <a:endParaRPr lang="de-DE" altLang="de-DE" sz="2400" b="1" dirty="0">
              <a:solidFill>
                <a:srgbClr val="000000"/>
              </a:solidFill>
              <a:ea typeface="Times New Roman" pitchFamily="18" charset="0"/>
              <a:cs typeface="Arial" charset="0"/>
            </a:endParaRPr>
          </a:p>
          <a:p>
            <a:pPr algn="ctr" eaLnBrk="0" fontAlgn="base" hangingPunct="0">
              <a:spcBef>
                <a:spcPct val="0"/>
              </a:spcBef>
              <a:spcAft>
                <a:spcPct val="0"/>
              </a:spcAft>
              <a:buClrTx/>
              <a:buSzTx/>
              <a:buNone/>
            </a:pPr>
            <a:endParaRPr lang="de-DE" altLang="de-DE" sz="2400" b="1" dirty="0">
              <a:solidFill>
                <a:srgbClr val="000000"/>
              </a:solidFill>
              <a:ea typeface="Times New Roman" pitchFamily="18" charset="0"/>
              <a:cs typeface="Arial" charset="0"/>
            </a:endParaRPr>
          </a:p>
          <a:p>
            <a:pPr algn="ctr" eaLnBrk="0" fontAlgn="base" hangingPunct="0">
              <a:spcBef>
                <a:spcPct val="0"/>
              </a:spcBef>
              <a:spcAft>
                <a:spcPct val="0"/>
              </a:spcAft>
              <a:buClrTx/>
              <a:buSzTx/>
              <a:buFontTx/>
              <a:buChar char="-"/>
            </a:pPr>
            <a:endParaRPr lang="de-DE" altLang="de-DE" sz="1400" dirty="0">
              <a:solidFill>
                <a:srgbClr val="000000"/>
              </a:solidFill>
              <a:ea typeface="Times New Roman" pitchFamily="18" charset="0"/>
              <a:cs typeface="Arial" charset="0"/>
            </a:endParaRPr>
          </a:p>
          <a:p>
            <a:pPr algn="ctr" eaLnBrk="0" fontAlgn="base" hangingPunct="0">
              <a:spcBef>
                <a:spcPct val="0"/>
              </a:spcBef>
              <a:spcAft>
                <a:spcPct val="0"/>
              </a:spcAft>
              <a:buClrTx/>
              <a:buSzTx/>
              <a:buNone/>
            </a:pPr>
            <a:endParaRPr lang="de-DE" altLang="de-DE" sz="1800" dirty="0">
              <a:solidFill>
                <a:srgbClr val="000000"/>
              </a:solidFill>
              <a:ea typeface="Times New Roman" pitchFamily="18" charset="0"/>
              <a:cs typeface="Arial" charset="0"/>
            </a:endParaRPr>
          </a:p>
        </p:txBody>
      </p:sp>
      <p:sp>
        <p:nvSpPr>
          <p:cNvPr id="52230" name="Text Box 8"/>
          <p:cNvSpPr txBox="1">
            <a:spLocks noChangeArrowheads="1"/>
          </p:cNvSpPr>
          <p:nvPr/>
        </p:nvSpPr>
        <p:spPr bwMode="auto">
          <a:xfrm>
            <a:off x="2279650" y="6092826"/>
            <a:ext cx="17287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fontAlgn="base">
              <a:spcBef>
                <a:spcPct val="50000"/>
              </a:spcBef>
              <a:spcAft>
                <a:spcPct val="0"/>
              </a:spcAft>
              <a:buClrTx/>
              <a:buSzTx/>
              <a:buNone/>
            </a:pPr>
            <a:endParaRPr lang="de-DE" altLang="de-DE" sz="1800">
              <a:solidFill>
                <a:srgbClr val="000000"/>
              </a:solidFill>
            </a:endParaRPr>
          </a:p>
        </p:txBody>
      </p:sp>
      <p:sp>
        <p:nvSpPr>
          <p:cNvPr id="52231" name="Text Box 9"/>
          <p:cNvSpPr txBox="1">
            <a:spLocks noChangeArrowheads="1"/>
          </p:cNvSpPr>
          <p:nvPr/>
        </p:nvSpPr>
        <p:spPr bwMode="auto">
          <a:xfrm>
            <a:off x="8040688" y="6226176"/>
            <a:ext cx="172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fontAlgn="base">
              <a:spcBef>
                <a:spcPct val="50000"/>
              </a:spcBef>
              <a:spcAft>
                <a:spcPct val="0"/>
              </a:spcAft>
              <a:buClrTx/>
              <a:buSzTx/>
              <a:buNone/>
            </a:pPr>
            <a:endParaRPr lang="de-DE" altLang="de-DE" sz="1800">
              <a:solidFill>
                <a:srgbClr val="000000"/>
              </a:solidFill>
            </a:endParaRPr>
          </a:p>
        </p:txBody>
      </p:sp>
      <p:sp>
        <p:nvSpPr>
          <p:cNvPr id="52232" name="Text Box 12"/>
          <p:cNvSpPr txBox="1">
            <a:spLocks noChangeArrowheads="1"/>
          </p:cNvSpPr>
          <p:nvPr/>
        </p:nvSpPr>
        <p:spPr bwMode="auto">
          <a:xfrm>
            <a:off x="2279651" y="5876926"/>
            <a:ext cx="15843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fontAlgn="base">
              <a:spcBef>
                <a:spcPct val="50000"/>
              </a:spcBef>
              <a:spcAft>
                <a:spcPct val="0"/>
              </a:spcAft>
              <a:buClrTx/>
              <a:buSzTx/>
              <a:buNone/>
            </a:pPr>
            <a:endParaRPr lang="de-DE" altLang="de-DE" sz="1800">
              <a:solidFill>
                <a:srgbClr val="000000"/>
              </a:solidFill>
            </a:endParaRPr>
          </a:p>
        </p:txBody>
      </p:sp>
      <p:sp>
        <p:nvSpPr>
          <p:cNvPr id="52233" name="Rectangle 17"/>
          <p:cNvSpPr>
            <a:spLocks noChangeArrowheads="1"/>
          </p:cNvSpPr>
          <p:nvPr/>
        </p:nvSpPr>
        <p:spPr bwMode="auto">
          <a:xfrm>
            <a:off x="1524001"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fontAlgn="base">
              <a:spcBef>
                <a:spcPct val="0"/>
              </a:spcBef>
              <a:spcAft>
                <a:spcPct val="0"/>
              </a:spcAft>
              <a:buClrTx/>
              <a:buSzTx/>
              <a:buNone/>
            </a:pPr>
            <a:endParaRPr lang="de-DE" altLang="de-DE" sz="2400">
              <a:solidFill>
                <a:srgbClr val="000000"/>
              </a:solidFill>
            </a:endParaRPr>
          </a:p>
        </p:txBody>
      </p:sp>
      <p:pic>
        <p:nvPicPr>
          <p:cNvPr id="52234" name="Picture 16" descr="wappenneuwied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1088" y="6021388"/>
            <a:ext cx="3619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5" name="Bild 4" descr="http://172.16.10.17/wer_was_wo/anleitungen/kreiskopfbogen/kreiswappe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09113" y="5876926"/>
            <a:ext cx="4000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4132028"/>
      </p:ext>
    </p:extLst>
  </p:cSld>
  <p:clrMapOvr>
    <a:masterClrMapping/>
  </p:clrMapOvr>
  <p:transition>
    <p:cut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3. Gesellschaftliche Risikofaktoren 	für Kinderarmut</a:t>
            </a:r>
            <a:endParaRPr lang="de-DE" dirty="0"/>
          </a:p>
        </p:txBody>
      </p:sp>
      <p:sp>
        <p:nvSpPr>
          <p:cNvPr id="3" name="Inhaltsplatzhalter 2"/>
          <p:cNvSpPr>
            <a:spLocks noGrp="1"/>
          </p:cNvSpPr>
          <p:nvPr>
            <p:ph idx="1"/>
          </p:nvPr>
        </p:nvSpPr>
        <p:spPr/>
        <p:txBody>
          <a:bodyPr/>
          <a:lstStyle/>
          <a:p>
            <a:r>
              <a:rPr lang="de-DE" dirty="0" smtClean="0"/>
              <a:t>Arbeitslosigkeit, insbesondere langzeitige</a:t>
            </a:r>
          </a:p>
          <a:p>
            <a:r>
              <a:rPr lang="de-DE" dirty="0" smtClean="0"/>
              <a:t>Geringes Arbeitseinkommen, insbesondere bei gering qualifizierten Arbeitnehmer*innen</a:t>
            </a:r>
          </a:p>
          <a:p>
            <a:r>
              <a:rPr lang="de-DE" dirty="0" smtClean="0"/>
              <a:t>Teilzeitarbeit bei Alleinerziehenden</a:t>
            </a:r>
          </a:p>
          <a:p>
            <a:r>
              <a:rPr lang="de-DE" dirty="0" smtClean="0"/>
              <a:t>Wandel der Familienformen</a:t>
            </a:r>
          </a:p>
          <a:p>
            <a:r>
              <a:rPr lang="de-DE" dirty="0" smtClean="0"/>
              <a:t>Neu: Corona-Maßnahmen als Armuts-</a:t>
            </a:r>
            <a:r>
              <a:rPr lang="de-DE" dirty="0" err="1" smtClean="0"/>
              <a:t>kalaysator</a:t>
            </a:r>
            <a:endParaRPr lang="de-DE" dirty="0"/>
          </a:p>
        </p:txBody>
      </p:sp>
    </p:spTree>
    <p:extLst>
      <p:ext uri="{BB962C8B-B14F-4D97-AF65-F5344CB8AC3E}">
        <p14:creationId xmlns:p14="http://schemas.microsoft.com/office/powerpoint/2010/main" val="11842117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4. Familientypen und soziale 	Gefährdungsmerkmale</a:t>
            </a:r>
            <a:endParaRPr lang="de-DE" dirty="0"/>
          </a:p>
        </p:txBody>
      </p:sp>
      <p:sp>
        <p:nvSpPr>
          <p:cNvPr id="3" name="Inhaltsplatzhalter 2"/>
          <p:cNvSpPr>
            <a:spLocks noGrp="1"/>
          </p:cNvSpPr>
          <p:nvPr>
            <p:ph idx="1"/>
          </p:nvPr>
        </p:nvSpPr>
        <p:spPr/>
        <p:txBody>
          <a:bodyPr/>
          <a:lstStyle/>
          <a:p>
            <a:pPr marL="0" indent="0">
              <a:buNone/>
            </a:pPr>
            <a:r>
              <a:rPr lang="de-DE" dirty="0" smtClean="0"/>
              <a:t>Besonders betroffen:</a:t>
            </a:r>
          </a:p>
          <a:p>
            <a:r>
              <a:rPr lang="de-DE" dirty="0" smtClean="0"/>
              <a:t>Ein-Eltern-Familien, die Leistungen nach dem SGB II beziehen (42,2%)</a:t>
            </a:r>
          </a:p>
          <a:p>
            <a:r>
              <a:rPr lang="de-DE" dirty="0" smtClean="0"/>
              <a:t>Familien mit drei und mehr Kindern und Jugendlichen (19,1)</a:t>
            </a:r>
          </a:p>
          <a:p>
            <a:r>
              <a:rPr lang="de-DE" dirty="0" smtClean="0"/>
              <a:t>Familien mit Migrationshintergrund und vielen, vor allem kleinen Kindern</a:t>
            </a:r>
            <a:endParaRPr lang="de-DE" dirty="0"/>
          </a:p>
        </p:txBody>
      </p:sp>
    </p:spTree>
    <p:extLst>
      <p:ext uri="{BB962C8B-B14F-4D97-AF65-F5344CB8AC3E}">
        <p14:creationId xmlns:p14="http://schemas.microsoft.com/office/powerpoint/2010/main" val="3489791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4. Familientypen und soziale 	Gefährdungsmerkmale</a:t>
            </a:r>
            <a:endParaRPr lang="de-DE" dirty="0"/>
          </a:p>
        </p:txBody>
      </p:sp>
      <p:sp>
        <p:nvSpPr>
          <p:cNvPr id="3" name="Inhaltsplatzhalter 2"/>
          <p:cNvSpPr>
            <a:spLocks noGrp="1"/>
          </p:cNvSpPr>
          <p:nvPr>
            <p:ph idx="1"/>
          </p:nvPr>
        </p:nvSpPr>
        <p:spPr/>
        <p:txBody>
          <a:bodyPr/>
          <a:lstStyle/>
          <a:p>
            <a:pPr marL="0" indent="0">
              <a:buNone/>
            </a:pPr>
            <a:r>
              <a:rPr lang="de-DE" dirty="0" smtClean="0"/>
              <a:t>Zusammenfassend kann gesagt werden: </a:t>
            </a:r>
            <a:endParaRPr lang="de-DE" dirty="0"/>
          </a:p>
          <a:p>
            <a:r>
              <a:rPr lang="de-DE" dirty="0" smtClean="0"/>
              <a:t>Kinder zu haben, ist in Deutschland das zentrale Armutsrisiko</a:t>
            </a:r>
          </a:p>
          <a:p>
            <a:r>
              <a:rPr lang="de-DE" dirty="0" smtClean="0"/>
              <a:t>Je jünger das Kind ist, desto größer das Risiko</a:t>
            </a:r>
          </a:p>
          <a:p>
            <a:r>
              <a:rPr lang="de-DE" dirty="0" smtClean="0"/>
              <a:t>In allen Haushalten steigt die Armuts-betroffenheit mit der Anzahl der Kinder</a:t>
            </a:r>
            <a:endParaRPr lang="de-DE" dirty="0"/>
          </a:p>
        </p:txBody>
      </p:sp>
    </p:spTree>
    <p:extLst>
      <p:ext uri="{BB962C8B-B14F-4D97-AF65-F5344CB8AC3E}">
        <p14:creationId xmlns:p14="http://schemas.microsoft.com/office/powerpoint/2010/main" val="41031836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4. Familientypen und soziale 	Gefährdungsmerkmale</a:t>
            </a:r>
            <a:endParaRPr lang="de-DE" dirty="0"/>
          </a:p>
        </p:txBody>
      </p:sp>
      <p:sp>
        <p:nvSpPr>
          <p:cNvPr id="3" name="Inhaltsplatzhalter 2"/>
          <p:cNvSpPr>
            <a:spLocks noGrp="1"/>
          </p:cNvSpPr>
          <p:nvPr>
            <p:ph idx="1"/>
          </p:nvPr>
        </p:nvSpPr>
        <p:spPr/>
        <p:txBody>
          <a:bodyPr/>
          <a:lstStyle/>
          <a:p>
            <a:pPr marL="0" indent="0">
              <a:buNone/>
            </a:pPr>
            <a:r>
              <a:rPr lang="de-DE" dirty="0"/>
              <a:t>B</a:t>
            </a:r>
            <a:r>
              <a:rPr lang="de-DE" dirty="0" smtClean="0"/>
              <a:t>esonders risikogefährdet:</a:t>
            </a:r>
          </a:p>
          <a:p>
            <a:r>
              <a:rPr lang="de-DE" sz="2400" dirty="0"/>
              <a:t>alleinerziehend</a:t>
            </a:r>
          </a:p>
          <a:p>
            <a:r>
              <a:rPr lang="de-DE" sz="2400" dirty="0"/>
              <a:t>bildungsfern</a:t>
            </a:r>
          </a:p>
          <a:p>
            <a:r>
              <a:rPr lang="de-DE" sz="2400" dirty="0"/>
              <a:t>Migrationshintergrund</a:t>
            </a:r>
          </a:p>
          <a:p>
            <a:r>
              <a:rPr lang="de-DE" sz="2400" dirty="0"/>
              <a:t>mehr als drei Kinder</a:t>
            </a:r>
          </a:p>
          <a:p>
            <a:r>
              <a:rPr lang="de-DE" sz="2400" dirty="0"/>
              <a:t>Lebensort ist ein sozial belastetes Quartier</a:t>
            </a:r>
          </a:p>
          <a:p>
            <a:pPr marL="0" indent="0">
              <a:buNone/>
            </a:pPr>
            <a:r>
              <a:rPr lang="de-DE" dirty="0" smtClean="0"/>
              <a:t>Merkmalskombinationen potenzieren Dauer und Ausmaß der Armut</a:t>
            </a:r>
            <a:endParaRPr lang="de-DE" dirty="0"/>
          </a:p>
          <a:p>
            <a:endParaRPr lang="de-DE" dirty="0"/>
          </a:p>
        </p:txBody>
      </p:sp>
    </p:spTree>
    <p:extLst>
      <p:ext uri="{BB962C8B-B14F-4D97-AF65-F5344CB8AC3E}">
        <p14:creationId xmlns:p14="http://schemas.microsoft.com/office/powerpoint/2010/main" val="22112253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Folgen von Kinderarmut für die Kinder und die Gesellschaft</a:t>
            </a:r>
            <a:endParaRPr lang="de-DE" dirty="0"/>
          </a:p>
        </p:txBody>
      </p:sp>
      <p:sp>
        <p:nvSpPr>
          <p:cNvPr id="3" name="Inhaltsplatzhalter 2"/>
          <p:cNvSpPr>
            <a:spLocks noGrp="1"/>
          </p:cNvSpPr>
          <p:nvPr>
            <p:ph idx="1"/>
          </p:nvPr>
        </p:nvSpPr>
        <p:spPr/>
        <p:txBody>
          <a:bodyPr/>
          <a:lstStyle/>
          <a:p>
            <a:pPr marL="0" indent="0">
              <a:buNone/>
            </a:pPr>
            <a:r>
              <a:rPr lang="de-DE" sz="2400" dirty="0"/>
              <a:t>Armut ist nicht nur ein Problem materieller Einschränkungen. Es geht um eine Mangelsituation, die sich in alle Lebensbereiche des Kindes drängt und manifestiert:</a:t>
            </a:r>
          </a:p>
          <a:p>
            <a:r>
              <a:rPr lang="de-DE" sz="2400" dirty="0"/>
              <a:t>Armut verschärft alle anderen Problembereiche </a:t>
            </a:r>
          </a:p>
          <a:p>
            <a:r>
              <a:rPr lang="de-DE" sz="2400" dirty="0"/>
              <a:t>Belastet auch problemfreie Bereiche des Familienlebens</a:t>
            </a:r>
          </a:p>
          <a:p>
            <a:pPr marL="0" indent="0">
              <a:buNone/>
            </a:pPr>
            <a:r>
              <a:rPr lang="de-DE" sz="2400" dirty="0"/>
              <a:t>Armut begrenzt, beschämt und bestimmt das Leben von Kindern mit weitreichenden Folgen</a:t>
            </a:r>
          </a:p>
        </p:txBody>
      </p:sp>
    </p:spTree>
    <p:extLst>
      <p:ext uri="{BB962C8B-B14F-4D97-AF65-F5344CB8AC3E}">
        <p14:creationId xmlns:p14="http://schemas.microsoft.com/office/powerpoint/2010/main" val="36424439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Folge: Armut begrenzt </a:t>
            </a:r>
            <a:endParaRPr lang="de-DE" dirty="0"/>
          </a:p>
        </p:txBody>
      </p:sp>
      <p:sp>
        <p:nvSpPr>
          <p:cNvPr id="3" name="Inhaltsplatzhalter 2"/>
          <p:cNvSpPr>
            <a:spLocks noGrp="1"/>
          </p:cNvSpPr>
          <p:nvPr>
            <p:ph idx="1"/>
          </p:nvPr>
        </p:nvSpPr>
        <p:spPr/>
        <p:txBody>
          <a:bodyPr/>
          <a:lstStyle/>
          <a:p>
            <a:pPr marL="0" indent="0">
              <a:buNone/>
            </a:pPr>
            <a:r>
              <a:rPr lang="de-DE" dirty="0" smtClean="0"/>
              <a:t>Kinder</a:t>
            </a:r>
          </a:p>
          <a:p>
            <a:r>
              <a:rPr lang="de-DE" sz="2400" dirty="0"/>
              <a:t>haben seltener einen Rückzugsort zum Lernen</a:t>
            </a:r>
          </a:p>
          <a:p>
            <a:r>
              <a:rPr lang="de-DE" sz="2400" dirty="0"/>
              <a:t>sind in ihrer Mobilität eingeschränkt</a:t>
            </a:r>
          </a:p>
          <a:p>
            <a:r>
              <a:rPr lang="de-DE" sz="2400" dirty="0"/>
              <a:t>haben öfter keinen Computer mit Internet</a:t>
            </a:r>
          </a:p>
          <a:p>
            <a:r>
              <a:rPr lang="de-DE" sz="2400" dirty="0"/>
              <a:t>können selten neue Kleidung kaufen</a:t>
            </a:r>
          </a:p>
          <a:p>
            <a:r>
              <a:rPr lang="de-DE" sz="2400" dirty="0"/>
              <a:t>können kaum etwas mit Freunden unternehmen, was Geld kostet</a:t>
            </a:r>
          </a:p>
          <a:p>
            <a:r>
              <a:rPr lang="de-DE" sz="2400" dirty="0"/>
              <a:t>erhalten seltener Taschengeld, können nicht in Urlaub fahren</a:t>
            </a:r>
          </a:p>
          <a:p>
            <a:endParaRPr lang="de-DE" sz="2400" dirty="0"/>
          </a:p>
          <a:p>
            <a:endParaRPr lang="de-DE" sz="2400" dirty="0"/>
          </a:p>
          <a:p>
            <a:endParaRPr lang="de-DE" dirty="0"/>
          </a:p>
        </p:txBody>
      </p:sp>
    </p:spTree>
    <p:extLst>
      <p:ext uri="{BB962C8B-B14F-4D97-AF65-F5344CB8AC3E}">
        <p14:creationId xmlns:p14="http://schemas.microsoft.com/office/powerpoint/2010/main" val="3601238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 begrenzt</a:t>
            </a:r>
            <a:endParaRPr lang="de-DE" dirty="0"/>
          </a:p>
        </p:txBody>
      </p:sp>
      <p:sp>
        <p:nvSpPr>
          <p:cNvPr id="3" name="Inhaltsplatzhalter 2"/>
          <p:cNvSpPr>
            <a:spLocks noGrp="1"/>
          </p:cNvSpPr>
          <p:nvPr>
            <p:ph idx="1"/>
          </p:nvPr>
        </p:nvSpPr>
        <p:spPr/>
        <p:txBody>
          <a:bodyPr/>
          <a:lstStyle/>
          <a:p>
            <a:r>
              <a:rPr lang="de-DE" dirty="0"/>
              <a:t>k</a:t>
            </a:r>
            <a:r>
              <a:rPr lang="de-DE" dirty="0" smtClean="0"/>
              <a:t>ommen aus ihrer eigenen Lebenswelt, ihrem Umfeld nicht heraus</a:t>
            </a:r>
          </a:p>
          <a:p>
            <a:r>
              <a:rPr lang="de-DE" dirty="0"/>
              <a:t>k</a:t>
            </a:r>
            <a:r>
              <a:rPr lang="de-DE" dirty="0" smtClean="0"/>
              <a:t>önnen oft nicht auf Klassenfahrt</a:t>
            </a:r>
          </a:p>
          <a:p>
            <a:r>
              <a:rPr lang="de-DE" dirty="0"/>
              <a:t>m</a:t>
            </a:r>
            <a:r>
              <a:rPr lang="de-DE" dirty="0" smtClean="0"/>
              <a:t>achen keinen Schulaustausch mit</a:t>
            </a:r>
            <a:endParaRPr lang="de-DE" dirty="0"/>
          </a:p>
        </p:txBody>
      </p:sp>
    </p:spTree>
    <p:extLst>
      <p:ext uri="{BB962C8B-B14F-4D97-AF65-F5344CB8AC3E}">
        <p14:creationId xmlns:p14="http://schemas.microsoft.com/office/powerpoint/2010/main" val="42545650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Folge: Armut beschämt</a:t>
            </a:r>
            <a:endParaRPr lang="de-DE" dirty="0"/>
          </a:p>
        </p:txBody>
      </p:sp>
      <p:sp>
        <p:nvSpPr>
          <p:cNvPr id="3" name="Inhaltsplatzhalter 2"/>
          <p:cNvSpPr>
            <a:spLocks noGrp="1"/>
          </p:cNvSpPr>
          <p:nvPr>
            <p:ph idx="1"/>
          </p:nvPr>
        </p:nvSpPr>
        <p:spPr/>
        <p:txBody>
          <a:bodyPr/>
          <a:lstStyle/>
          <a:p>
            <a:pPr marL="0" indent="0">
              <a:buNone/>
            </a:pPr>
            <a:r>
              <a:rPr lang="de-DE" sz="2400" dirty="0"/>
              <a:t>Kinder</a:t>
            </a:r>
          </a:p>
          <a:p>
            <a:r>
              <a:rPr lang="de-DE" sz="2400" dirty="0"/>
              <a:t>können seltener Freunde mit nach Hause bringen</a:t>
            </a:r>
          </a:p>
          <a:p>
            <a:r>
              <a:rPr lang="de-DE" sz="2400" dirty="0"/>
              <a:t>sie schämen sich (ihrer Wohnung, der Ausstattung, des Angebots an Essen und Trinken, der Kleidung)</a:t>
            </a:r>
          </a:p>
          <a:p>
            <a:r>
              <a:rPr lang="de-DE" sz="2400" dirty="0"/>
              <a:t>schlagen Einladungen zum Geburtstag aus, weil sie kein Geschenk haben oder selbst keinen Geburtstag mit Freunden feiern können</a:t>
            </a:r>
          </a:p>
          <a:p>
            <a:r>
              <a:rPr lang="de-DE" sz="2400" dirty="0"/>
              <a:t>müssen stigmatisierende Anträge stellen oder melden sich krank oder fahren nicht mit</a:t>
            </a:r>
          </a:p>
        </p:txBody>
      </p:sp>
    </p:spTree>
    <p:extLst>
      <p:ext uri="{BB962C8B-B14F-4D97-AF65-F5344CB8AC3E}">
        <p14:creationId xmlns:p14="http://schemas.microsoft.com/office/powerpoint/2010/main" val="26842643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...beschämt</a:t>
            </a:r>
            <a:endParaRPr lang="de-DE" dirty="0"/>
          </a:p>
        </p:txBody>
      </p:sp>
      <p:sp>
        <p:nvSpPr>
          <p:cNvPr id="3" name="Inhaltsplatzhalter 2"/>
          <p:cNvSpPr>
            <a:spLocks noGrp="1"/>
          </p:cNvSpPr>
          <p:nvPr>
            <p:ph idx="1"/>
          </p:nvPr>
        </p:nvSpPr>
        <p:spPr/>
        <p:txBody>
          <a:bodyPr/>
          <a:lstStyle/>
          <a:p>
            <a:r>
              <a:rPr lang="de-DE" sz="2400" dirty="0"/>
              <a:t>schneiden im sozialen Vergleich der Altersgruppe schlechter ab</a:t>
            </a:r>
          </a:p>
          <a:p>
            <a:r>
              <a:rPr lang="de-DE" sz="2400" dirty="0"/>
              <a:t>haben seltener statushöhere Freunde oder die Freunde, die sie gerne hätten</a:t>
            </a:r>
          </a:p>
          <a:p>
            <a:r>
              <a:rPr lang="de-DE" sz="2400" dirty="0"/>
              <a:t>werden deutlich häufiger in der Schule gemobbt und erleben signifikant mehr Gewalt durch Gleichaltrige</a:t>
            </a:r>
          </a:p>
          <a:p>
            <a:r>
              <a:rPr lang="de-DE" sz="2400" dirty="0"/>
              <a:t>erfinden Ausreden, wenn sie nichts mit Freunden machen können, weil sie kein Geld haben</a:t>
            </a:r>
          </a:p>
          <a:p>
            <a:endParaRPr lang="de-DE" sz="2400" dirty="0"/>
          </a:p>
        </p:txBody>
      </p:sp>
    </p:spTree>
    <p:extLst>
      <p:ext uri="{BB962C8B-B14F-4D97-AF65-F5344CB8AC3E}">
        <p14:creationId xmlns:p14="http://schemas.microsoft.com/office/powerpoint/2010/main" val="40595023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Folge: Armut bestimmt das Leben</a:t>
            </a:r>
            <a:endParaRPr lang="de-DE" dirty="0"/>
          </a:p>
        </p:txBody>
      </p:sp>
      <p:sp>
        <p:nvSpPr>
          <p:cNvPr id="3" name="Inhaltsplatzhalter 2"/>
          <p:cNvSpPr>
            <a:spLocks noGrp="1"/>
          </p:cNvSpPr>
          <p:nvPr>
            <p:ph idx="1"/>
          </p:nvPr>
        </p:nvSpPr>
        <p:spPr>
          <a:xfrm>
            <a:off x="2441576" y="2362201"/>
            <a:ext cx="7693025" cy="3724275"/>
          </a:xfrm>
        </p:spPr>
        <p:txBody>
          <a:bodyPr/>
          <a:lstStyle/>
          <a:p>
            <a:pPr marL="0" indent="0">
              <a:buNone/>
            </a:pPr>
            <a:r>
              <a:rPr lang="de-DE" sz="2400" dirty="0"/>
              <a:t>Kinder</a:t>
            </a:r>
          </a:p>
          <a:p>
            <a:r>
              <a:rPr lang="de-DE" sz="2400" dirty="0"/>
              <a:t>fühlen sich in der Gesellschaft allgemein unsicherer</a:t>
            </a:r>
          </a:p>
          <a:p>
            <a:r>
              <a:rPr lang="de-DE" sz="2400" dirty="0"/>
              <a:t>werden häufiger ausgegrenzt, gehänselt und erleben Gewalt, ihr Selbstwertgefühl ist gering</a:t>
            </a:r>
          </a:p>
          <a:p>
            <a:r>
              <a:rPr lang="de-DE" sz="2400" dirty="0"/>
              <a:t>können nicht für ihre Wünsche sparen</a:t>
            </a:r>
          </a:p>
          <a:p>
            <a:r>
              <a:rPr lang="de-DE" sz="2400" dirty="0"/>
              <a:t>sind häufiger von gesundheitlichen </a:t>
            </a:r>
            <a:r>
              <a:rPr lang="de-DE" sz="2400" dirty="0" err="1"/>
              <a:t>Beeinträch-tigungen</a:t>
            </a:r>
            <a:r>
              <a:rPr lang="de-DE" sz="2400" dirty="0"/>
              <a:t> betroffen, neigen stärker zu riskantem Gesundheitsverhalten</a:t>
            </a:r>
          </a:p>
          <a:p>
            <a:r>
              <a:rPr lang="de-DE" sz="2400" dirty="0"/>
              <a:t>leiden häufiger unter sozialen u. psychischen Belastungen</a:t>
            </a:r>
          </a:p>
        </p:txBody>
      </p:sp>
    </p:spTree>
    <p:extLst>
      <p:ext uri="{BB962C8B-B14F-4D97-AF65-F5344CB8AC3E}">
        <p14:creationId xmlns:p14="http://schemas.microsoft.com/office/powerpoint/2010/main" val="32759648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2351088" y="549276"/>
            <a:ext cx="77771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fontAlgn="base">
              <a:spcBef>
                <a:spcPct val="50000"/>
              </a:spcBef>
              <a:spcAft>
                <a:spcPct val="0"/>
              </a:spcAft>
              <a:buClrTx/>
              <a:buSzTx/>
              <a:buNone/>
            </a:pPr>
            <a:r>
              <a:rPr lang="de-DE" altLang="de-DE" sz="1800" dirty="0">
                <a:solidFill>
                  <a:srgbClr val="000000"/>
                </a:solidFill>
              </a:rPr>
              <a:t>                               </a:t>
            </a:r>
            <a:endParaRPr lang="de-DE" altLang="de-DE" sz="1800" b="1" dirty="0">
              <a:solidFill>
                <a:srgbClr val="000066"/>
              </a:solidFill>
              <a:latin typeface="Tahoma" pitchFamily="34" charset="0"/>
            </a:endParaRPr>
          </a:p>
        </p:txBody>
      </p:sp>
      <p:pic>
        <p:nvPicPr>
          <p:cNvPr id="53251" name="Picture 3" descr="wappenneuwied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4113" y="549275"/>
            <a:ext cx="3619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2" name="Bild 4" descr="http://172.16.10.17/wer_was_wo/anleitungen/kreiskopfbogen/kreiswappe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09113" y="476251"/>
            <a:ext cx="4000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3" name="Rectangle 5"/>
          <p:cNvSpPr>
            <a:spLocks noChangeArrowheads="1"/>
          </p:cNvSpPr>
          <p:nvPr/>
        </p:nvSpPr>
        <p:spPr bwMode="auto">
          <a:xfrm>
            <a:off x="6003636" y="3200400"/>
            <a:ext cx="184731"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algn="ctr" fontAlgn="base">
              <a:spcBef>
                <a:spcPct val="50000"/>
              </a:spcBef>
              <a:spcAft>
                <a:spcPct val="0"/>
              </a:spcAft>
              <a:buClrTx/>
              <a:buSzTx/>
              <a:buNone/>
            </a:pPr>
            <a:endParaRPr lang="de-DE" altLang="de-DE" sz="2400">
              <a:solidFill>
                <a:srgbClr val="000000"/>
              </a:solidFill>
            </a:endParaRPr>
          </a:p>
          <a:p>
            <a:pPr algn="ctr" fontAlgn="base">
              <a:spcBef>
                <a:spcPct val="50000"/>
              </a:spcBef>
              <a:spcAft>
                <a:spcPct val="0"/>
              </a:spcAft>
              <a:buClrTx/>
              <a:buSzTx/>
              <a:buNone/>
            </a:pPr>
            <a:endParaRPr lang="de-DE" altLang="de-DE" sz="2400">
              <a:solidFill>
                <a:srgbClr val="000000"/>
              </a:solidFill>
            </a:endParaRPr>
          </a:p>
          <a:p>
            <a:pPr algn="ctr" fontAlgn="base">
              <a:spcBef>
                <a:spcPct val="50000"/>
              </a:spcBef>
              <a:spcAft>
                <a:spcPct val="0"/>
              </a:spcAft>
              <a:buClrTx/>
              <a:buSzTx/>
              <a:buNone/>
            </a:pPr>
            <a:endParaRPr lang="de-DE" altLang="de-DE" sz="2400">
              <a:solidFill>
                <a:srgbClr val="000000"/>
              </a:solidFill>
            </a:endParaRPr>
          </a:p>
          <a:p>
            <a:pPr algn="ctr" fontAlgn="base">
              <a:spcBef>
                <a:spcPct val="50000"/>
              </a:spcBef>
              <a:spcAft>
                <a:spcPct val="0"/>
              </a:spcAft>
              <a:buClrTx/>
              <a:buSzTx/>
              <a:buNone/>
            </a:pPr>
            <a:endParaRPr lang="de-DE" altLang="de-DE" sz="2400">
              <a:solidFill>
                <a:srgbClr val="000000"/>
              </a:solidFill>
            </a:endParaRPr>
          </a:p>
        </p:txBody>
      </p:sp>
      <p:sp>
        <p:nvSpPr>
          <p:cNvPr id="103430" name="Text Box 8"/>
          <p:cNvSpPr txBox="1">
            <a:spLocks noChangeArrowheads="1"/>
          </p:cNvSpPr>
          <p:nvPr/>
        </p:nvSpPr>
        <p:spPr bwMode="auto">
          <a:xfrm>
            <a:off x="1764884" y="620688"/>
            <a:ext cx="8785225" cy="590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fontAlgn="base">
              <a:spcBef>
                <a:spcPct val="0"/>
              </a:spcBef>
              <a:spcAft>
                <a:spcPct val="0"/>
              </a:spcAft>
              <a:buClrTx/>
              <a:buSzTx/>
              <a:buNone/>
              <a:defRPr/>
            </a:pPr>
            <a:r>
              <a:rPr lang="de-DE" altLang="de-DE" sz="1800" b="1" dirty="0">
                <a:solidFill>
                  <a:srgbClr val="000000"/>
                </a:solidFill>
              </a:rPr>
              <a:t>Eröffnung und Begrüßungen (13.45 Uhr)</a:t>
            </a:r>
            <a:endParaRPr lang="de-DE" altLang="de-DE" sz="1800" dirty="0">
              <a:solidFill>
                <a:srgbClr val="000000"/>
              </a:solidFill>
            </a:endParaRPr>
          </a:p>
          <a:p>
            <a:pPr algn="ctr" fontAlgn="base">
              <a:spcBef>
                <a:spcPct val="0"/>
              </a:spcBef>
              <a:spcAft>
                <a:spcPct val="0"/>
              </a:spcAft>
              <a:buClrTx/>
              <a:buSzTx/>
              <a:buNone/>
              <a:defRPr/>
            </a:pPr>
            <a:endParaRPr lang="de-DE" altLang="de-DE" sz="1800" b="1" dirty="0">
              <a:solidFill>
                <a:srgbClr val="000000"/>
              </a:solidFill>
            </a:endParaRPr>
          </a:p>
          <a:p>
            <a:pPr algn="ctr" fontAlgn="base">
              <a:spcBef>
                <a:spcPct val="0"/>
              </a:spcBef>
              <a:spcAft>
                <a:spcPct val="0"/>
              </a:spcAft>
              <a:buClrTx/>
              <a:buSzTx/>
              <a:buNone/>
              <a:defRPr/>
            </a:pPr>
            <a:r>
              <a:rPr lang="de-DE" altLang="de-DE" sz="1800" b="1" dirty="0" smtClean="0">
                <a:solidFill>
                  <a:srgbClr val="000000"/>
                </a:solidFill>
              </a:rPr>
              <a:t>Achim </a:t>
            </a:r>
            <a:r>
              <a:rPr lang="de-DE" altLang="de-DE" sz="1800" b="1" dirty="0">
                <a:solidFill>
                  <a:srgbClr val="000000"/>
                </a:solidFill>
              </a:rPr>
              <a:t>Hallerbach </a:t>
            </a:r>
          </a:p>
          <a:p>
            <a:pPr algn="ctr" fontAlgn="base">
              <a:spcBef>
                <a:spcPct val="0"/>
              </a:spcBef>
              <a:spcAft>
                <a:spcPct val="0"/>
              </a:spcAft>
              <a:buClrTx/>
              <a:buSzTx/>
              <a:buNone/>
              <a:defRPr/>
            </a:pPr>
            <a:r>
              <a:rPr lang="de-DE" altLang="de-DE" sz="1800" dirty="0">
                <a:solidFill>
                  <a:srgbClr val="000000"/>
                </a:solidFill>
              </a:rPr>
              <a:t>(Landrat)</a:t>
            </a:r>
          </a:p>
          <a:p>
            <a:pPr algn="ctr" fontAlgn="base">
              <a:spcBef>
                <a:spcPct val="0"/>
              </a:spcBef>
              <a:spcAft>
                <a:spcPct val="0"/>
              </a:spcAft>
              <a:buClrTx/>
              <a:buSzTx/>
              <a:buNone/>
              <a:defRPr/>
            </a:pPr>
            <a:r>
              <a:rPr lang="de-DE" altLang="de-DE" sz="1800" b="1" dirty="0" smtClean="0">
                <a:solidFill>
                  <a:srgbClr val="000000"/>
                </a:solidFill>
              </a:rPr>
              <a:t>Franziska Klein, Jan Becker und Daniela Kiefer </a:t>
            </a:r>
            <a:endParaRPr lang="de-DE" altLang="de-DE" sz="1800" b="1" dirty="0">
              <a:solidFill>
                <a:srgbClr val="000000"/>
              </a:solidFill>
            </a:endParaRPr>
          </a:p>
          <a:p>
            <a:pPr algn="ctr" fontAlgn="base">
              <a:spcBef>
                <a:spcPct val="0"/>
              </a:spcBef>
              <a:spcAft>
                <a:spcPct val="0"/>
              </a:spcAft>
              <a:buClrTx/>
              <a:buSzTx/>
              <a:buNone/>
              <a:defRPr/>
            </a:pPr>
            <a:r>
              <a:rPr lang="de-DE" altLang="de-DE" sz="1800" dirty="0">
                <a:solidFill>
                  <a:srgbClr val="000000"/>
                </a:solidFill>
              </a:rPr>
              <a:t>(</a:t>
            </a:r>
            <a:r>
              <a:rPr lang="de-DE" altLang="de-DE" sz="1800" dirty="0" smtClean="0">
                <a:solidFill>
                  <a:srgbClr val="000000"/>
                </a:solidFill>
              </a:rPr>
              <a:t>Netzwerkkoordinatorinnen </a:t>
            </a:r>
            <a:r>
              <a:rPr lang="de-DE" altLang="de-DE" sz="1800" dirty="0">
                <a:solidFill>
                  <a:srgbClr val="000000"/>
                </a:solidFill>
              </a:rPr>
              <a:t>von Stadt und Kreis Neuwied)</a:t>
            </a:r>
          </a:p>
          <a:p>
            <a:pPr algn="ctr" fontAlgn="base">
              <a:spcBef>
                <a:spcPct val="0"/>
              </a:spcBef>
              <a:spcAft>
                <a:spcPct val="0"/>
              </a:spcAft>
              <a:buClrTx/>
              <a:buSzTx/>
              <a:buNone/>
              <a:defRPr/>
            </a:pPr>
            <a:endParaRPr lang="de-DE" altLang="de-DE" sz="1800" b="1" dirty="0">
              <a:solidFill>
                <a:srgbClr val="000000"/>
              </a:solidFill>
            </a:endParaRPr>
          </a:p>
          <a:p>
            <a:pPr algn="ctr" fontAlgn="base">
              <a:spcBef>
                <a:spcPct val="0"/>
              </a:spcBef>
              <a:spcAft>
                <a:spcPct val="0"/>
              </a:spcAft>
              <a:buClrTx/>
              <a:buSzTx/>
              <a:buNone/>
              <a:defRPr/>
            </a:pPr>
            <a:r>
              <a:rPr lang="de-DE" altLang="de-DE" sz="1800" b="1" dirty="0">
                <a:solidFill>
                  <a:srgbClr val="000000"/>
                </a:solidFill>
              </a:rPr>
              <a:t>Vortrag</a:t>
            </a:r>
          </a:p>
          <a:p>
            <a:pPr algn="ctr" fontAlgn="base">
              <a:spcBef>
                <a:spcPct val="0"/>
              </a:spcBef>
              <a:spcAft>
                <a:spcPct val="0"/>
              </a:spcAft>
              <a:buClrTx/>
              <a:buSzTx/>
              <a:buNone/>
              <a:defRPr/>
            </a:pPr>
            <a:endParaRPr lang="de-DE" altLang="de-DE" sz="1800" b="1" dirty="0">
              <a:solidFill>
                <a:srgbClr val="000000"/>
              </a:solidFill>
            </a:endParaRPr>
          </a:p>
          <a:p>
            <a:pPr algn="ctr" fontAlgn="base">
              <a:spcBef>
                <a:spcPct val="0"/>
              </a:spcBef>
              <a:spcAft>
                <a:spcPct val="0"/>
              </a:spcAft>
              <a:buClrTx/>
              <a:buSzTx/>
              <a:buNone/>
              <a:defRPr/>
            </a:pPr>
            <a:r>
              <a:rPr lang="de-DE" altLang="de-DE" sz="1800" b="1" dirty="0" smtClean="0">
                <a:solidFill>
                  <a:srgbClr val="000000"/>
                </a:solidFill>
              </a:rPr>
              <a:t>Prof. Dr. Eva M. Schuster</a:t>
            </a:r>
          </a:p>
          <a:p>
            <a:pPr algn="ctr" fontAlgn="base">
              <a:spcBef>
                <a:spcPct val="0"/>
              </a:spcBef>
              <a:spcAft>
                <a:spcPct val="0"/>
              </a:spcAft>
              <a:buClrTx/>
              <a:buSzTx/>
              <a:buNone/>
              <a:defRPr/>
            </a:pPr>
            <a:r>
              <a:rPr lang="de-DE" altLang="de-DE" sz="1800" dirty="0" smtClean="0">
                <a:solidFill>
                  <a:srgbClr val="000000"/>
                </a:solidFill>
              </a:rPr>
              <a:t>„Einmal arm, immer arm?! </a:t>
            </a:r>
          </a:p>
          <a:p>
            <a:pPr algn="ctr" fontAlgn="base">
              <a:spcBef>
                <a:spcPct val="0"/>
              </a:spcBef>
              <a:spcAft>
                <a:spcPct val="0"/>
              </a:spcAft>
              <a:buClrTx/>
              <a:buSzTx/>
              <a:buNone/>
              <a:defRPr/>
            </a:pPr>
            <a:r>
              <a:rPr lang="de-DE" altLang="de-DE" sz="1800" dirty="0" smtClean="0">
                <a:solidFill>
                  <a:srgbClr val="000000"/>
                </a:solidFill>
              </a:rPr>
              <a:t>Gründe und Folgen von Kinderarmut in Deutschland“</a:t>
            </a:r>
            <a:endParaRPr lang="de-DE" altLang="de-DE" sz="1800" dirty="0">
              <a:solidFill>
                <a:srgbClr val="000000"/>
              </a:solidFill>
            </a:endParaRPr>
          </a:p>
          <a:p>
            <a:pPr algn="ctr" fontAlgn="base">
              <a:spcBef>
                <a:spcPct val="0"/>
              </a:spcBef>
              <a:spcAft>
                <a:spcPct val="0"/>
              </a:spcAft>
              <a:buClrTx/>
              <a:buSzTx/>
              <a:buNone/>
              <a:defRPr/>
            </a:pPr>
            <a:r>
              <a:rPr lang="de-DE" altLang="de-DE" sz="1800" b="1" dirty="0" smtClean="0">
                <a:solidFill>
                  <a:srgbClr val="000000"/>
                </a:solidFill>
              </a:rPr>
              <a:t> </a:t>
            </a:r>
            <a:endParaRPr lang="de-DE" altLang="de-DE" sz="1800" b="1" dirty="0">
              <a:solidFill>
                <a:srgbClr val="000000"/>
              </a:solidFill>
            </a:endParaRPr>
          </a:p>
          <a:p>
            <a:pPr algn="ctr" fontAlgn="base">
              <a:spcBef>
                <a:spcPct val="0"/>
              </a:spcBef>
              <a:spcAft>
                <a:spcPct val="0"/>
              </a:spcAft>
              <a:buClrTx/>
              <a:buSzTx/>
              <a:buNone/>
              <a:defRPr/>
            </a:pPr>
            <a:r>
              <a:rPr lang="de-DE" altLang="de-DE" sz="1800" b="1" dirty="0">
                <a:solidFill>
                  <a:srgbClr val="000000"/>
                </a:solidFill>
              </a:rPr>
              <a:t> </a:t>
            </a:r>
            <a:r>
              <a:rPr lang="de-DE" altLang="de-DE" sz="1800" b="1" dirty="0" smtClean="0">
                <a:solidFill>
                  <a:srgbClr val="000000"/>
                </a:solidFill>
              </a:rPr>
              <a:t>-Pause (ca. 15:15- 15:40 Uhr)-</a:t>
            </a:r>
            <a:endParaRPr lang="de-DE" altLang="de-DE" sz="1800" b="1" dirty="0">
              <a:solidFill>
                <a:srgbClr val="000000"/>
              </a:solidFill>
            </a:endParaRPr>
          </a:p>
          <a:p>
            <a:pPr algn="ctr" fontAlgn="base">
              <a:spcBef>
                <a:spcPct val="0"/>
              </a:spcBef>
              <a:spcAft>
                <a:spcPct val="0"/>
              </a:spcAft>
              <a:buClrTx/>
              <a:buSzTx/>
              <a:buNone/>
              <a:defRPr/>
            </a:pPr>
            <a:endParaRPr lang="de-DE" altLang="de-DE" sz="1800" b="1" dirty="0" smtClean="0">
              <a:solidFill>
                <a:srgbClr val="000000"/>
              </a:solidFill>
            </a:endParaRPr>
          </a:p>
          <a:p>
            <a:pPr algn="ctr" fontAlgn="base">
              <a:spcBef>
                <a:spcPct val="0"/>
              </a:spcBef>
              <a:spcAft>
                <a:spcPct val="0"/>
              </a:spcAft>
              <a:buClrTx/>
              <a:buSzTx/>
              <a:buNone/>
              <a:defRPr/>
            </a:pPr>
            <a:r>
              <a:rPr lang="de-DE" altLang="de-DE" sz="1800" b="1" dirty="0" smtClean="0">
                <a:solidFill>
                  <a:srgbClr val="000000"/>
                </a:solidFill>
              </a:rPr>
              <a:t>Podiumsgespräch</a:t>
            </a:r>
          </a:p>
          <a:p>
            <a:pPr algn="ctr" fontAlgn="base">
              <a:spcBef>
                <a:spcPct val="0"/>
              </a:spcBef>
              <a:spcAft>
                <a:spcPct val="0"/>
              </a:spcAft>
              <a:buClrTx/>
              <a:buSzTx/>
              <a:buNone/>
              <a:defRPr/>
            </a:pPr>
            <a:r>
              <a:rPr lang="de-DE" altLang="de-DE" sz="1800" dirty="0" smtClean="0">
                <a:solidFill>
                  <a:srgbClr val="000000"/>
                </a:solidFill>
              </a:rPr>
              <a:t>Netzwerkpartnerinnen vor Ort zum Thema Kinderarmut</a:t>
            </a:r>
            <a:endParaRPr lang="de-DE" altLang="de-DE" sz="1800" dirty="0">
              <a:solidFill>
                <a:srgbClr val="000000"/>
              </a:solidFill>
            </a:endParaRPr>
          </a:p>
          <a:p>
            <a:pPr algn="ctr" fontAlgn="base">
              <a:spcBef>
                <a:spcPct val="0"/>
              </a:spcBef>
              <a:spcAft>
                <a:spcPct val="0"/>
              </a:spcAft>
              <a:buClrTx/>
              <a:buSzTx/>
              <a:buNone/>
              <a:defRPr/>
            </a:pPr>
            <a:endParaRPr lang="de-DE" altLang="de-DE" sz="1800" b="1" dirty="0">
              <a:solidFill>
                <a:srgbClr val="000000"/>
              </a:solidFill>
            </a:endParaRPr>
          </a:p>
          <a:p>
            <a:pPr algn="ctr" fontAlgn="base">
              <a:spcBef>
                <a:spcPct val="0"/>
              </a:spcBef>
              <a:spcAft>
                <a:spcPct val="0"/>
              </a:spcAft>
              <a:buClrTx/>
              <a:buSzTx/>
              <a:buNone/>
              <a:defRPr/>
            </a:pPr>
            <a:r>
              <a:rPr lang="de-DE" altLang="de-DE" sz="1800" b="1" dirty="0">
                <a:solidFill>
                  <a:srgbClr val="000000"/>
                </a:solidFill>
              </a:rPr>
              <a:t>Schlusswort</a:t>
            </a:r>
          </a:p>
          <a:p>
            <a:pPr algn="ctr" fontAlgn="base">
              <a:spcBef>
                <a:spcPct val="0"/>
              </a:spcBef>
              <a:spcAft>
                <a:spcPct val="0"/>
              </a:spcAft>
              <a:buClrTx/>
              <a:buSzTx/>
              <a:buNone/>
              <a:defRPr/>
            </a:pPr>
            <a:r>
              <a:rPr lang="de-DE" altLang="de-DE" sz="1800" dirty="0" smtClean="0">
                <a:solidFill>
                  <a:srgbClr val="000000"/>
                </a:solidFill>
              </a:rPr>
              <a:t>Daniela Kiefer</a:t>
            </a:r>
            <a:endParaRPr lang="de-DE" altLang="de-DE" sz="1800" dirty="0">
              <a:solidFill>
                <a:srgbClr val="000000"/>
              </a:solidFill>
            </a:endParaRPr>
          </a:p>
          <a:p>
            <a:pPr algn="ctr" fontAlgn="base">
              <a:spcBef>
                <a:spcPct val="0"/>
              </a:spcBef>
              <a:spcAft>
                <a:spcPct val="0"/>
              </a:spcAft>
              <a:buClrTx/>
              <a:buSzTx/>
              <a:buNone/>
              <a:defRPr/>
            </a:pPr>
            <a:endParaRPr lang="de-DE" altLang="de-DE" sz="1800" dirty="0">
              <a:solidFill>
                <a:srgbClr val="000000"/>
              </a:solidFill>
            </a:endParaRPr>
          </a:p>
        </p:txBody>
      </p:sp>
    </p:spTree>
    <p:extLst>
      <p:ext uri="{BB962C8B-B14F-4D97-AF65-F5344CB8AC3E}">
        <p14:creationId xmlns:p14="http://schemas.microsoft.com/office/powerpoint/2010/main" val="3110062790"/>
      </p:ext>
    </p:extLst>
  </p:cSld>
  <p:clrMapOvr>
    <a:masterClrMapping/>
  </p:clrMapOvr>
  <p:transition>
    <p:cut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...bestimmt das Leben</a:t>
            </a:r>
            <a:endParaRPr lang="de-DE" dirty="0"/>
          </a:p>
        </p:txBody>
      </p:sp>
      <p:sp>
        <p:nvSpPr>
          <p:cNvPr id="3" name="Inhaltsplatzhalter 2"/>
          <p:cNvSpPr>
            <a:spLocks noGrp="1"/>
          </p:cNvSpPr>
          <p:nvPr>
            <p:ph idx="1"/>
          </p:nvPr>
        </p:nvSpPr>
        <p:spPr/>
        <p:txBody>
          <a:bodyPr/>
          <a:lstStyle/>
          <a:p>
            <a:r>
              <a:rPr lang="de-DE" sz="2400" dirty="0"/>
              <a:t>haben geringere Bildungschancen, werden bei gleichen Leistungen schlechter bewertet</a:t>
            </a:r>
          </a:p>
          <a:p>
            <a:r>
              <a:rPr lang="de-DE" sz="2400" dirty="0"/>
              <a:t>Nur 25% der Jugendlichen erreichen ein höheres Bildungsniveau</a:t>
            </a:r>
          </a:p>
          <a:p>
            <a:r>
              <a:rPr lang="de-DE" sz="2400" dirty="0"/>
              <a:t>ziehen sich eher von ehrenamtlichen und politischen Aktivitäten zurück, fühlen sich weniger zugehörig in der Gesellsc</a:t>
            </a:r>
            <a:r>
              <a:rPr lang="de-DE" dirty="0" smtClean="0"/>
              <a:t>h</a:t>
            </a:r>
            <a:r>
              <a:rPr lang="de-DE" sz="2400" dirty="0"/>
              <a:t>aft</a:t>
            </a:r>
            <a:r>
              <a:rPr lang="de-DE" dirty="0" smtClean="0"/>
              <a:t> </a:t>
            </a:r>
            <a:r>
              <a:rPr lang="de-DE" sz="2400" dirty="0"/>
              <a:t>können weniger als andere Kinder an kulturellen und sozialen Aktivitäten teilnehmen</a:t>
            </a:r>
          </a:p>
        </p:txBody>
      </p:sp>
    </p:spTree>
    <p:extLst>
      <p:ext uri="{BB962C8B-B14F-4D97-AF65-F5344CB8AC3E}">
        <p14:creationId xmlns:p14="http://schemas.microsoft.com/office/powerpoint/2010/main" val="12993879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 </a:t>
            </a:r>
            <a:r>
              <a:rPr lang="de-DE" smtClean="0"/>
              <a:t>bestimmt </a:t>
            </a:r>
            <a:r>
              <a:rPr lang="de-DE" dirty="0" smtClean="0"/>
              <a:t>das Leben</a:t>
            </a:r>
            <a:endParaRPr lang="de-DE" dirty="0"/>
          </a:p>
        </p:txBody>
      </p:sp>
      <p:sp>
        <p:nvSpPr>
          <p:cNvPr id="3" name="Inhaltsplatzhalter 2"/>
          <p:cNvSpPr>
            <a:spLocks noGrp="1"/>
          </p:cNvSpPr>
          <p:nvPr>
            <p:ph idx="1"/>
          </p:nvPr>
        </p:nvSpPr>
        <p:spPr/>
        <p:txBody>
          <a:bodyPr/>
          <a:lstStyle/>
          <a:p>
            <a:pPr marL="0" indent="0">
              <a:buNone/>
            </a:pPr>
            <a:r>
              <a:rPr lang="de-DE" dirty="0" smtClean="0"/>
              <a:t>Kinder mit Armutserfahrungen erleben starke Einschränkungen der Entwicklungs-möglichkeiten mit der Gefahr der Verstetigung der Armutsdauer und späterer Einkommens-armut</a:t>
            </a:r>
          </a:p>
          <a:p>
            <a:pPr marL="0" indent="0">
              <a:buNone/>
            </a:pPr>
            <a:r>
              <a:rPr lang="de-DE" dirty="0" smtClean="0"/>
              <a:t>Für die Kinder bedeutet ein Leben in Armut eine unverschuldete, oft lebenslange Einengung von Möglichkeiten</a:t>
            </a:r>
          </a:p>
          <a:p>
            <a:pPr marL="0" indent="0">
              <a:buNone/>
            </a:pPr>
            <a:endParaRPr lang="de-DE" dirty="0"/>
          </a:p>
        </p:txBody>
      </p:sp>
    </p:spTree>
    <p:extLst>
      <p:ext uri="{BB962C8B-B14F-4D97-AF65-F5344CB8AC3E}">
        <p14:creationId xmlns:p14="http://schemas.microsoft.com/office/powerpoint/2010/main" val="20806486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6. Realismus als Zukunftsstrategie</a:t>
            </a:r>
            <a:endParaRPr lang="de-DE" dirty="0"/>
          </a:p>
        </p:txBody>
      </p:sp>
      <p:sp>
        <p:nvSpPr>
          <p:cNvPr id="3" name="Inhaltsplatzhalter 2"/>
          <p:cNvSpPr>
            <a:spLocks noGrp="1"/>
          </p:cNvSpPr>
          <p:nvPr>
            <p:ph idx="1"/>
          </p:nvPr>
        </p:nvSpPr>
        <p:spPr/>
        <p:txBody>
          <a:bodyPr/>
          <a:lstStyle/>
          <a:p>
            <a:pPr marL="0" indent="0">
              <a:buNone/>
            </a:pPr>
            <a:r>
              <a:rPr lang="de-DE" sz="2400" dirty="0"/>
              <a:t>Fachverbände fordern drei konkrete Schritte</a:t>
            </a:r>
          </a:p>
          <a:p>
            <a:pPr marL="514350" indent="-514350">
              <a:buFont typeface="+mj-lt"/>
              <a:buAutoNum type="arabicPeriod"/>
            </a:pPr>
            <a:r>
              <a:rPr lang="de-DE" sz="2400" dirty="0"/>
              <a:t>Wir brauchen eine gesellschaftliche Debatte darüber, welche finanzielle Absicherung wir Kindern  zur Verfügung stellen wollen, und damit verbunden eine realistische Ermittlung des Existenzminimums (auch im Sinne der sozialen und kulturellen Teilhabe) von Kindern </a:t>
            </a:r>
          </a:p>
          <a:p>
            <a:pPr marL="514350" indent="-514350">
              <a:buFont typeface="+mj-lt"/>
              <a:buAutoNum type="arabicPeriod"/>
            </a:pPr>
            <a:r>
              <a:rPr lang="de-DE" sz="2400" dirty="0"/>
              <a:t>Wir brauchen den Abbau von Ungerechtigkeiten in der Familienförderung</a:t>
            </a:r>
          </a:p>
        </p:txBody>
      </p:sp>
    </p:spTree>
    <p:extLst>
      <p:ext uri="{BB962C8B-B14F-4D97-AF65-F5344CB8AC3E}">
        <p14:creationId xmlns:p14="http://schemas.microsoft.com/office/powerpoint/2010/main" val="19395489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 </a:t>
            </a:r>
            <a:r>
              <a:rPr lang="de-DE" dirty="0"/>
              <a:t>a</a:t>
            </a:r>
            <a:r>
              <a:rPr lang="de-DE" dirty="0" smtClean="0"/>
              <a:t>ls Zukunftsstrategie</a:t>
            </a:r>
            <a:endParaRPr lang="de-DE" dirty="0"/>
          </a:p>
        </p:txBody>
      </p:sp>
      <p:sp>
        <p:nvSpPr>
          <p:cNvPr id="3" name="Inhaltsplatzhalter 2"/>
          <p:cNvSpPr>
            <a:spLocks noGrp="1"/>
          </p:cNvSpPr>
          <p:nvPr>
            <p:ph idx="1"/>
          </p:nvPr>
        </p:nvSpPr>
        <p:spPr/>
        <p:txBody>
          <a:bodyPr/>
          <a:lstStyle/>
          <a:p>
            <a:pPr marL="0" indent="0">
              <a:buNone/>
            </a:pPr>
            <a:r>
              <a:rPr lang="de-DE" dirty="0" smtClean="0"/>
              <a:t>3. Wir brauchen die einfachere Gestaltung und leichtere Zugänglichkeit von Leistungen</a:t>
            </a:r>
          </a:p>
          <a:p>
            <a:r>
              <a:rPr lang="de-DE" dirty="0" smtClean="0"/>
              <a:t>Hierzu gehört auch die Forderung nach nur einer Stelle, bei der Leistungen für Kinder und ihre Familien abgerufen werden können</a:t>
            </a:r>
            <a:endParaRPr lang="de-DE" dirty="0"/>
          </a:p>
          <a:p>
            <a:pPr marL="0" indent="0">
              <a:buNone/>
            </a:pPr>
            <a:endParaRPr lang="de-DE" dirty="0"/>
          </a:p>
        </p:txBody>
      </p:sp>
    </p:spTree>
    <p:extLst>
      <p:ext uri="{BB962C8B-B14F-4D97-AF65-F5344CB8AC3E}">
        <p14:creationId xmlns:p14="http://schemas.microsoft.com/office/powerpoint/2010/main" val="29549749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...als Zukunftsstrategie</a:t>
            </a:r>
            <a:endParaRPr lang="de-DE" dirty="0"/>
          </a:p>
        </p:txBody>
      </p:sp>
      <p:sp>
        <p:nvSpPr>
          <p:cNvPr id="3" name="Inhaltsplatzhalter 2"/>
          <p:cNvSpPr>
            <a:spLocks noGrp="1"/>
          </p:cNvSpPr>
          <p:nvPr>
            <p:ph idx="1"/>
          </p:nvPr>
        </p:nvSpPr>
        <p:spPr/>
        <p:txBody>
          <a:bodyPr/>
          <a:lstStyle/>
          <a:p>
            <a:r>
              <a:rPr lang="de-DE" sz="2400" dirty="0"/>
              <a:t>Ursachen von Bildungsungleichheit durch das dreigliedrige Bildungssystem</a:t>
            </a:r>
          </a:p>
          <a:p>
            <a:r>
              <a:rPr lang="de-DE" sz="2400" dirty="0"/>
              <a:t>Das System der frühen Auslese muss überwunden werden</a:t>
            </a:r>
          </a:p>
          <a:p>
            <a:pPr marL="0" indent="0">
              <a:buNone/>
            </a:pPr>
            <a:r>
              <a:rPr lang="de-DE" sz="2400" dirty="0"/>
              <a:t>„Im deutschen Schulsystem gibt es mehr Abstiege als Aufstiege zu verzeichnen. Dabei steigen Jugendliche aus armutsgefährdeten Haushalten deutlich häufiger ab und deutlich seltener auf“ (5. Armuts- u. Reichtums-bericht der Bundesregierung)</a:t>
            </a:r>
          </a:p>
        </p:txBody>
      </p:sp>
    </p:spTree>
    <p:extLst>
      <p:ext uri="{BB962C8B-B14F-4D97-AF65-F5344CB8AC3E}">
        <p14:creationId xmlns:p14="http://schemas.microsoft.com/office/powerpoint/2010/main" val="38593082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Mitbestimmung als 	Emanzipationsstrategie</a:t>
            </a:r>
            <a:endParaRPr lang="de-DE" dirty="0"/>
          </a:p>
        </p:txBody>
      </p:sp>
      <p:sp>
        <p:nvSpPr>
          <p:cNvPr id="3" name="Inhaltsplatzhalter 2"/>
          <p:cNvSpPr>
            <a:spLocks noGrp="1"/>
          </p:cNvSpPr>
          <p:nvPr>
            <p:ph idx="1"/>
          </p:nvPr>
        </p:nvSpPr>
        <p:spPr/>
        <p:txBody>
          <a:bodyPr/>
          <a:lstStyle/>
          <a:p>
            <a:pPr marL="0" indent="0">
              <a:buNone/>
            </a:pPr>
            <a:r>
              <a:rPr lang="de-DE" sz="2400" dirty="0"/>
              <a:t>Gemeint ist die umfassende soziale Teilhabe als Beteiligung der Kinder und Jugendlichen an ihrem ureigenen Alltag </a:t>
            </a:r>
          </a:p>
          <a:p>
            <a:pPr marL="0" indent="0">
              <a:buNone/>
            </a:pPr>
            <a:r>
              <a:rPr lang="de-DE" sz="2400" dirty="0"/>
              <a:t>1. Kinder werden konsequent bei der Ausgestaltung von Unterstützungsleistungen einbezogen</a:t>
            </a:r>
          </a:p>
          <a:p>
            <a:r>
              <a:rPr lang="de-DE" dirty="0" smtClean="0"/>
              <a:t> </a:t>
            </a:r>
            <a:r>
              <a:rPr lang="de-DE" sz="2400" dirty="0"/>
              <a:t>So können Unterstützungslücken identifiziert werden</a:t>
            </a:r>
          </a:p>
          <a:p>
            <a:r>
              <a:rPr lang="de-DE" sz="2400" dirty="0"/>
              <a:t> Die Gefahr wird minimiert, dass die Leistungen an den Bedürfnissen der Kinder vorbei gehen</a:t>
            </a:r>
          </a:p>
        </p:txBody>
      </p:sp>
    </p:spTree>
    <p:extLst>
      <p:ext uri="{BB962C8B-B14F-4D97-AF65-F5344CB8AC3E}">
        <p14:creationId xmlns:p14="http://schemas.microsoft.com/office/powerpoint/2010/main" val="19624234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 als Emanzipationsstrategie</a:t>
            </a:r>
            <a:endParaRPr lang="de-DE" dirty="0"/>
          </a:p>
        </p:txBody>
      </p:sp>
      <p:sp>
        <p:nvSpPr>
          <p:cNvPr id="3" name="Inhaltsplatzhalter 2"/>
          <p:cNvSpPr>
            <a:spLocks noGrp="1"/>
          </p:cNvSpPr>
          <p:nvPr>
            <p:ph idx="1"/>
          </p:nvPr>
        </p:nvSpPr>
        <p:spPr>
          <a:xfrm>
            <a:off x="2286001" y="2365376"/>
            <a:ext cx="7693025" cy="3724275"/>
          </a:xfrm>
        </p:spPr>
        <p:txBody>
          <a:bodyPr/>
          <a:lstStyle/>
          <a:p>
            <a:pPr marL="0" indent="0">
              <a:buNone/>
            </a:pPr>
            <a:r>
              <a:rPr lang="de-DE" sz="2400" dirty="0"/>
              <a:t>2. Die Beteiligung ist ein Prozess, der zur Stärkung der Persönlichkeit beiträgt und die Armutsfolgen abschwächt</a:t>
            </a:r>
          </a:p>
          <a:p>
            <a:r>
              <a:rPr lang="de-DE" sz="2400" dirty="0"/>
              <a:t>Kinder lernen, dass ihre Meinung etwas zählt, dass sie Einfluss nehmen können</a:t>
            </a:r>
          </a:p>
          <a:p>
            <a:r>
              <a:rPr lang="de-DE" sz="2400" dirty="0"/>
              <a:t>Die Verbesserung der Selbstwirksamkeit kann helfen, dass negative Überzeugungen sich nicht verfestigen</a:t>
            </a:r>
          </a:p>
          <a:p>
            <a:pPr marL="0" indent="0">
              <a:buNone/>
            </a:pPr>
            <a:r>
              <a:rPr lang="de-DE" sz="2400" dirty="0"/>
              <a:t> </a:t>
            </a:r>
          </a:p>
          <a:p>
            <a:pPr marL="0" indent="0">
              <a:buNone/>
            </a:pPr>
            <a:r>
              <a:rPr lang="de-DE" sz="2400" dirty="0"/>
              <a:t> </a:t>
            </a:r>
          </a:p>
        </p:txBody>
      </p:sp>
    </p:spTree>
    <p:extLst>
      <p:ext uri="{BB962C8B-B14F-4D97-AF65-F5344CB8AC3E}">
        <p14:creationId xmlns:p14="http://schemas.microsoft.com/office/powerpoint/2010/main" val="25665209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 </a:t>
            </a:r>
            <a:r>
              <a:rPr lang="de-DE" dirty="0"/>
              <a:t>a</a:t>
            </a:r>
            <a:r>
              <a:rPr lang="de-DE" dirty="0" smtClean="0"/>
              <a:t>ls Emanzipationsstrategie</a:t>
            </a:r>
            <a:endParaRPr lang="de-DE" dirty="0"/>
          </a:p>
        </p:txBody>
      </p:sp>
      <p:sp>
        <p:nvSpPr>
          <p:cNvPr id="3" name="Inhaltsplatzhalter 2"/>
          <p:cNvSpPr>
            <a:spLocks noGrp="1"/>
          </p:cNvSpPr>
          <p:nvPr>
            <p:ph idx="1"/>
          </p:nvPr>
        </p:nvSpPr>
        <p:spPr/>
        <p:txBody>
          <a:bodyPr/>
          <a:lstStyle/>
          <a:p>
            <a:r>
              <a:rPr lang="de-DE" dirty="0" smtClean="0"/>
              <a:t>„</a:t>
            </a:r>
            <a:r>
              <a:rPr lang="de-DE" sz="2400" dirty="0"/>
              <a:t>Die Erfahrung, dass man gehört wird, führt dazu, dass man gehört werden will, von sich überzeugt ist und aktiv am Geschehen teilhat“ </a:t>
            </a:r>
            <a:r>
              <a:rPr lang="de-DE" sz="2400"/>
              <a:t>(Kinderreport 2018)</a:t>
            </a:r>
            <a:endParaRPr lang="de-DE" sz="2400" dirty="0"/>
          </a:p>
          <a:p>
            <a:r>
              <a:rPr lang="de-DE" sz="2400" dirty="0"/>
              <a:t>Kinder, denen Partizipationsmöglichkeiten offen stehen, haben ein höheres Selbstwertgefühl und setzten sich stärker für ihre Belange ein</a:t>
            </a:r>
          </a:p>
          <a:p>
            <a:r>
              <a:rPr lang="de-DE" sz="2400" dirty="0"/>
              <a:t>Sie sind besser in der Lage, aktiv nach Gestaltungsmöglichkeiten zu greifen, die ihnen in Institutionen, ihrem Netzwerk, ihrem Sozialraum oder über Kontakte zu Gleichaltrigen geboten werden</a:t>
            </a:r>
          </a:p>
          <a:p>
            <a:pPr marL="0" indent="0">
              <a:buNone/>
            </a:pPr>
            <a:endParaRPr lang="de-DE" dirty="0" smtClean="0"/>
          </a:p>
        </p:txBody>
      </p:sp>
    </p:spTree>
    <p:extLst>
      <p:ext uri="{BB962C8B-B14F-4D97-AF65-F5344CB8AC3E}">
        <p14:creationId xmlns:p14="http://schemas.microsoft.com/office/powerpoint/2010/main" val="10004958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...als Emanzipationsstrategie</a:t>
            </a:r>
            <a:endParaRPr lang="de-DE" dirty="0"/>
          </a:p>
        </p:txBody>
      </p:sp>
      <p:sp>
        <p:nvSpPr>
          <p:cNvPr id="3" name="Inhaltsplatzhalter 2"/>
          <p:cNvSpPr>
            <a:spLocks noGrp="1"/>
          </p:cNvSpPr>
          <p:nvPr>
            <p:ph idx="1"/>
          </p:nvPr>
        </p:nvSpPr>
        <p:spPr/>
        <p:txBody>
          <a:bodyPr/>
          <a:lstStyle/>
          <a:p>
            <a:r>
              <a:rPr lang="de-DE" dirty="0" smtClean="0"/>
              <a:t>Armut hat Folgen für jeden einzelnen jungen Menschen – heute wie in Zukunft</a:t>
            </a:r>
          </a:p>
          <a:p>
            <a:r>
              <a:rPr lang="de-DE" dirty="0" smtClean="0"/>
              <a:t>Armut hat aber auch Folgen für die ganze Gesellschaft, nicht nur mit Blick auf die Kosten in den Sozialsystemen, sondern auch für den gesellschaftlichen Zusammenhalt und die Stabilität der Demokratie</a:t>
            </a:r>
            <a:endParaRPr lang="de-DE" dirty="0"/>
          </a:p>
        </p:txBody>
      </p:sp>
    </p:spTree>
    <p:extLst>
      <p:ext uri="{BB962C8B-B14F-4D97-AF65-F5344CB8AC3E}">
        <p14:creationId xmlns:p14="http://schemas.microsoft.com/office/powerpoint/2010/main" val="13799023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2351088" y="549276"/>
            <a:ext cx="77771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defRPr/>
            </a:pPr>
            <a:r>
              <a:rPr kumimoji="0" lang="de-DE" altLang="de-DE" sz="1800" b="0" i="0" u="none" strike="noStrike" kern="1200" cap="none" spc="0" normalizeH="0" baseline="0" noProof="0" dirty="0">
                <a:ln>
                  <a:noFill/>
                </a:ln>
                <a:solidFill>
                  <a:srgbClr val="000000"/>
                </a:solidFill>
                <a:effectLst/>
                <a:uLnTx/>
                <a:uFillTx/>
                <a:latin typeface="Arial" charset="0"/>
                <a:ea typeface="+mn-ea"/>
                <a:cs typeface="+mn-cs"/>
              </a:rPr>
              <a:t>                               </a:t>
            </a:r>
            <a:endParaRPr kumimoji="0" lang="de-DE" altLang="de-DE" sz="1800" b="1" i="0" u="none" strike="noStrike" kern="1200" cap="none" spc="0" normalizeH="0" baseline="0" noProof="0" dirty="0">
              <a:ln>
                <a:noFill/>
              </a:ln>
              <a:solidFill>
                <a:srgbClr val="000066"/>
              </a:solidFill>
              <a:effectLst/>
              <a:uLnTx/>
              <a:uFillTx/>
              <a:latin typeface="Tahoma" pitchFamily="34" charset="0"/>
              <a:ea typeface="+mn-ea"/>
              <a:cs typeface="+mn-cs"/>
            </a:endParaRPr>
          </a:p>
        </p:txBody>
      </p:sp>
      <p:pic>
        <p:nvPicPr>
          <p:cNvPr id="53251" name="Picture 3" descr="wappenneuwied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4113" y="549275"/>
            <a:ext cx="3619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2" name="Bild 4" descr="http://172.16.10.17/wer_was_wo/anleitungen/kreiskopfbogen/kreiswappe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09113" y="476251"/>
            <a:ext cx="4000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3" name="Rectangle 5"/>
          <p:cNvSpPr>
            <a:spLocks noChangeArrowheads="1"/>
          </p:cNvSpPr>
          <p:nvPr/>
        </p:nvSpPr>
        <p:spPr bwMode="auto">
          <a:xfrm>
            <a:off x="6003636" y="3200400"/>
            <a:ext cx="184731"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de-DE" altLang="de-DE" sz="2400" b="0" i="0" u="none" strike="noStrike" kern="1200" cap="none" spc="0" normalizeH="0" baseline="0" noProof="0">
              <a:ln>
                <a:noFill/>
              </a:ln>
              <a:solidFill>
                <a:srgbClr val="000000"/>
              </a:solidFill>
              <a:effectLst/>
              <a:uLnTx/>
              <a:uFillTx/>
              <a:latin typeface="Arial" charset="0"/>
              <a:ea typeface="+mn-ea"/>
              <a:cs typeface="+mn-cs"/>
            </a:endParaRPr>
          </a:p>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de-DE" altLang="de-DE" sz="2400" b="0" i="0" u="none" strike="noStrike" kern="1200" cap="none" spc="0" normalizeH="0" baseline="0" noProof="0">
              <a:ln>
                <a:noFill/>
              </a:ln>
              <a:solidFill>
                <a:srgbClr val="000000"/>
              </a:solidFill>
              <a:effectLst/>
              <a:uLnTx/>
              <a:uFillTx/>
              <a:latin typeface="Arial" charset="0"/>
              <a:ea typeface="+mn-ea"/>
              <a:cs typeface="+mn-cs"/>
            </a:endParaRPr>
          </a:p>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de-DE" altLang="de-DE" sz="2400" b="0" i="0" u="none" strike="noStrike" kern="1200" cap="none" spc="0" normalizeH="0" baseline="0" noProof="0">
              <a:ln>
                <a:noFill/>
              </a:ln>
              <a:solidFill>
                <a:srgbClr val="000000"/>
              </a:solidFill>
              <a:effectLst/>
              <a:uLnTx/>
              <a:uFillTx/>
              <a:latin typeface="Arial" charset="0"/>
              <a:ea typeface="+mn-ea"/>
              <a:cs typeface="+mn-cs"/>
            </a:endParaRPr>
          </a:p>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de-DE" altLang="de-DE" sz="2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 name="Textfeld 1"/>
          <p:cNvSpPr txBox="1"/>
          <p:nvPr/>
        </p:nvSpPr>
        <p:spPr>
          <a:xfrm>
            <a:off x="1084082" y="1365164"/>
            <a:ext cx="7550870" cy="707886"/>
          </a:xfrm>
          <a:prstGeom prst="rect">
            <a:avLst/>
          </a:prstGeom>
          <a:noFill/>
        </p:spPr>
        <p:txBody>
          <a:bodyPr wrap="square" rtlCol="0">
            <a:spAutoFit/>
          </a:bodyPr>
          <a:lstStyle/>
          <a:p>
            <a:r>
              <a:rPr lang="de-DE" sz="4000" dirty="0" smtClean="0">
                <a:solidFill>
                  <a:srgbClr val="FF0000"/>
                </a:solidFill>
                <a:latin typeface="Brush Script MT" panose="03060802040406070304" pitchFamily="66" charset="0"/>
              </a:rPr>
              <a:t>- Pause -</a:t>
            </a:r>
            <a:endParaRPr lang="de-DE" sz="4000" dirty="0">
              <a:solidFill>
                <a:srgbClr val="FF0000"/>
              </a:solidFill>
              <a:latin typeface="Brush Script MT" panose="03060802040406070304" pitchFamily="66" charset="0"/>
            </a:endParaRPr>
          </a:p>
        </p:txBody>
      </p:sp>
      <p:pic>
        <p:nvPicPr>
          <p:cNvPr id="3" name="Grafik 2"/>
          <p:cNvPicPr>
            <a:picLocks noChangeAspect="1"/>
          </p:cNvPicPr>
          <p:nvPr/>
        </p:nvPicPr>
        <p:blipFill>
          <a:blip r:embed="rId5"/>
          <a:stretch>
            <a:fillRect/>
          </a:stretch>
        </p:blipFill>
        <p:spPr>
          <a:xfrm>
            <a:off x="2891600" y="2235839"/>
            <a:ext cx="6408802" cy="3604951"/>
          </a:xfrm>
          <a:prstGeom prst="rect">
            <a:avLst/>
          </a:prstGeom>
        </p:spPr>
      </p:pic>
    </p:spTree>
    <p:extLst>
      <p:ext uri="{BB962C8B-B14F-4D97-AF65-F5344CB8AC3E}">
        <p14:creationId xmlns:p14="http://schemas.microsoft.com/office/powerpoint/2010/main" val="758300616"/>
      </p:ext>
    </p:extLst>
  </p:cSld>
  <p:clrMapOvr>
    <a:masterClrMapping/>
  </p:clrMapOvr>
  <p:transition>
    <p:cut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p:cNvSpPr>
            <a:spLocks noGrp="1"/>
          </p:cNvSpPr>
          <p:nvPr>
            <p:ph type="ctrTitle"/>
          </p:nvPr>
        </p:nvSpPr>
        <p:spPr/>
        <p:txBody>
          <a:bodyPr/>
          <a:lstStyle/>
          <a:p>
            <a:pPr eaLnBrk="1" hangingPunct="1"/>
            <a:r>
              <a:rPr lang="de-DE" dirty="0" smtClean="0">
                <a:latin typeface="Caecilia Roman" charset="0"/>
              </a:rPr>
              <a:t/>
            </a:r>
            <a:br>
              <a:rPr lang="de-DE" dirty="0" smtClean="0">
                <a:latin typeface="Caecilia Roman" charset="0"/>
              </a:rPr>
            </a:br>
            <a:r>
              <a:rPr lang="de-DE" sz="3200" dirty="0">
                <a:latin typeface="Caecilia Roman" charset="0"/>
              </a:rPr>
              <a:t>Einmal arm, immer arm?! </a:t>
            </a:r>
            <a:br>
              <a:rPr lang="de-DE" sz="3200" dirty="0">
                <a:latin typeface="Caecilia Roman" charset="0"/>
              </a:rPr>
            </a:br>
            <a:r>
              <a:rPr lang="de-DE" sz="2400" b="0" dirty="0">
                <a:latin typeface="Caecilia Roman" charset="0"/>
              </a:rPr>
              <a:t>Gründe und Folgen von Kinderarmut in Deutschland</a:t>
            </a:r>
          </a:p>
        </p:txBody>
      </p:sp>
      <p:sp>
        <p:nvSpPr>
          <p:cNvPr id="5123" name="Untertitel 2"/>
          <p:cNvSpPr>
            <a:spLocks noGrp="1"/>
          </p:cNvSpPr>
          <p:nvPr>
            <p:ph type="subTitle" idx="1"/>
          </p:nvPr>
        </p:nvSpPr>
        <p:spPr>
          <a:xfrm>
            <a:off x="2895600" y="3886201"/>
            <a:ext cx="6400800" cy="461665"/>
          </a:xfrm>
        </p:spPr>
        <p:txBody>
          <a:bodyPr/>
          <a:lstStyle/>
          <a:p>
            <a:pPr eaLnBrk="1" hangingPunct="1"/>
            <a:r>
              <a:rPr lang="de-DE" dirty="0" smtClean="0">
                <a:latin typeface="Trebuchet MS" charset="0"/>
              </a:rPr>
              <a:t>Prof. Dr. Eva M. Schuster</a:t>
            </a:r>
            <a:endParaRPr lang="de-DE" dirty="0">
              <a:latin typeface="Trebuchet MS" charset="0"/>
            </a:endParaRPr>
          </a:p>
        </p:txBody>
      </p:sp>
    </p:spTree>
    <p:extLst>
      <p:ext uri="{BB962C8B-B14F-4D97-AF65-F5344CB8AC3E}">
        <p14:creationId xmlns:p14="http://schemas.microsoft.com/office/powerpoint/2010/main" val="1720245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wappenneuwied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9651" y="492238"/>
            <a:ext cx="3619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Bild 4" descr="http://172.16.10.17/wer_was_wo/anleitungen/kreiskopfbogen/kreiswappe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18540" y="506412"/>
            <a:ext cx="4000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feld 4"/>
          <p:cNvSpPr txBox="1"/>
          <p:nvPr/>
        </p:nvSpPr>
        <p:spPr>
          <a:xfrm>
            <a:off x="3091993" y="1299893"/>
            <a:ext cx="4213780" cy="2800767"/>
          </a:xfrm>
          <a:prstGeom prst="rect">
            <a:avLst/>
          </a:prstGeom>
          <a:noFill/>
        </p:spPr>
        <p:txBody>
          <a:bodyPr wrap="square" rtlCol="0">
            <a:spAutoFit/>
          </a:bodyPr>
          <a:lstStyle/>
          <a:p>
            <a:pPr algn="ctr"/>
            <a:r>
              <a:rPr lang="de-DE" sz="3200" dirty="0" smtClean="0"/>
              <a:t>Podiumsgespräch</a:t>
            </a:r>
          </a:p>
          <a:p>
            <a:endParaRPr lang="de-DE" dirty="0"/>
          </a:p>
          <a:p>
            <a:pPr algn="ctr"/>
            <a:r>
              <a:rPr lang="de-DE" b="1" dirty="0" smtClean="0"/>
              <a:t>Wir begrüßen:</a:t>
            </a:r>
          </a:p>
          <a:p>
            <a:pPr algn="ctr"/>
            <a:endParaRPr lang="de-DE" dirty="0"/>
          </a:p>
          <a:p>
            <a:pPr algn="ctr"/>
            <a:endParaRPr lang="de-DE" dirty="0" smtClean="0"/>
          </a:p>
          <a:p>
            <a:pPr algn="ctr"/>
            <a:endParaRPr lang="de-DE" dirty="0" smtClean="0"/>
          </a:p>
          <a:p>
            <a:pPr algn="ctr"/>
            <a:endParaRPr lang="de-DE" dirty="0" smtClean="0"/>
          </a:p>
          <a:p>
            <a:pPr algn="ctr"/>
            <a:endParaRPr lang="de-DE" dirty="0" smtClean="0"/>
          </a:p>
          <a:p>
            <a:endParaRPr lang="de-DE" dirty="0"/>
          </a:p>
        </p:txBody>
      </p:sp>
      <p:sp>
        <p:nvSpPr>
          <p:cNvPr id="6" name="Textfeld 5"/>
          <p:cNvSpPr txBox="1"/>
          <p:nvPr/>
        </p:nvSpPr>
        <p:spPr>
          <a:xfrm>
            <a:off x="914399" y="2677239"/>
            <a:ext cx="3346516" cy="1200329"/>
          </a:xfrm>
          <a:prstGeom prst="rect">
            <a:avLst/>
          </a:prstGeom>
          <a:noFill/>
        </p:spPr>
        <p:txBody>
          <a:bodyPr wrap="square" rtlCol="0">
            <a:spAutoFit/>
          </a:bodyPr>
          <a:lstStyle/>
          <a:p>
            <a:pPr marL="285750" indent="-285750">
              <a:buFont typeface="Wingdings" panose="05000000000000000000" pitchFamily="2" charset="2"/>
              <a:buChar char="v"/>
            </a:pPr>
            <a:r>
              <a:rPr lang="de-DE" b="1" dirty="0" smtClean="0"/>
              <a:t>Frau </a:t>
            </a:r>
            <a:r>
              <a:rPr lang="de-DE" b="1" dirty="0" err="1" smtClean="0"/>
              <a:t>Bogdanski</a:t>
            </a:r>
            <a:r>
              <a:rPr lang="de-DE" dirty="0" smtClean="0"/>
              <a:t>, </a:t>
            </a:r>
            <a:r>
              <a:rPr lang="de-DE" dirty="0" err="1" smtClean="0"/>
              <a:t>Koordinatorion</a:t>
            </a:r>
            <a:r>
              <a:rPr lang="de-DE" dirty="0" smtClean="0"/>
              <a:t> Schulsozialarbeit Stadt Neuwied</a:t>
            </a:r>
            <a:endParaRPr lang="de-DE" dirty="0"/>
          </a:p>
        </p:txBody>
      </p:sp>
      <p:sp>
        <p:nvSpPr>
          <p:cNvPr id="7" name="Textfeld 6"/>
          <p:cNvSpPr txBox="1"/>
          <p:nvPr/>
        </p:nvSpPr>
        <p:spPr>
          <a:xfrm>
            <a:off x="485479" y="4416988"/>
            <a:ext cx="2903455" cy="1200329"/>
          </a:xfrm>
          <a:prstGeom prst="rect">
            <a:avLst/>
          </a:prstGeom>
          <a:noFill/>
        </p:spPr>
        <p:txBody>
          <a:bodyPr wrap="square" rtlCol="0">
            <a:spAutoFit/>
          </a:bodyPr>
          <a:lstStyle/>
          <a:p>
            <a:pPr marL="285750" indent="-285750">
              <a:buFont typeface="Wingdings" panose="05000000000000000000" pitchFamily="2" charset="2"/>
              <a:buChar char="v"/>
            </a:pPr>
            <a:r>
              <a:rPr lang="de-DE" b="1" dirty="0" smtClean="0"/>
              <a:t>Frau Adrian, </a:t>
            </a:r>
            <a:r>
              <a:rPr lang="de-DE" dirty="0" smtClean="0"/>
              <a:t>TAFEL und CARLA (Caritas Neuwied)</a:t>
            </a:r>
          </a:p>
          <a:p>
            <a:pPr marL="285750" indent="-285750">
              <a:buFont typeface="Wingdings" panose="05000000000000000000" pitchFamily="2" charset="2"/>
              <a:buChar char="v"/>
            </a:pPr>
            <a:endParaRPr lang="de-DE" dirty="0"/>
          </a:p>
        </p:txBody>
      </p:sp>
      <p:sp>
        <p:nvSpPr>
          <p:cNvPr id="8" name="Textfeld 7"/>
          <p:cNvSpPr txBox="1"/>
          <p:nvPr/>
        </p:nvSpPr>
        <p:spPr>
          <a:xfrm>
            <a:off x="4260915" y="4854804"/>
            <a:ext cx="2818615" cy="1200329"/>
          </a:xfrm>
          <a:prstGeom prst="rect">
            <a:avLst/>
          </a:prstGeom>
          <a:noFill/>
        </p:spPr>
        <p:txBody>
          <a:bodyPr wrap="square" rtlCol="0">
            <a:spAutoFit/>
          </a:bodyPr>
          <a:lstStyle/>
          <a:p>
            <a:pPr marL="285750" indent="-285750">
              <a:buFont typeface="Wingdings" panose="05000000000000000000" pitchFamily="2" charset="2"/>
              <a:buChar char="v"/>
            </a:pPr>
            <a:r>
              <a:rPr lang="de-DE" b="1" dirty="0" smtClean="0"/>
              <a:t>Frau Hoffmann- Blum, </a:t>
            </a:r>
            <a:r>
              <a:rPr lang="de-DE" dirty="0" smtClean="0"/>
              <a:t>Leiterin der Schwangerenberatung der Diakonie</a:t>
            </a:r>
            <a:endParaRPr lang="de-DE" dirty="0"/>
          </a:p>
        </p:txBody>
      </p:sp>
      <p:sp>
        <p:nvSpPr>
          <p:cNvPr id="9" name="Textfeld 8"/>
          <p:cNvSpPr txBox="1"/>
          <p:nvPr/>
        </p:nvSpPr>
        <p:spPr>
          <a:xfrm>
            <a:off x="8094074" y="4100660"/>
            <a:ext cx="2648932" cy="1200329"/>
          </a:xfrm>
          <a:prstGeom prst="rect">
            <a:avLst/>
          </a:prstGeom>
          <a:noFill/>
        </p:spPr>
        <p:txBody>
          <a:bodyPr wrap="square" rtlCol="0">
            <a:spAutoFit/>
          </a:bodyPr>
          <a:lstStyle/>
          <a:p>
            <a:pPr marL="285750" indent="-285750">
              <a:buFont typeface="Wingdings" panose="05000000000000000000" pitchFamily="2" charset="2"/>
              <a:buChar char="v"/>
            </a:pPr>
            <a:r>
              <a:rPr lang="de-DE" b="1" dirty="0" smtClean="0"/>
              <a:t>Frau </a:t>
            </a:r>
            <a:r>
              <a:rPr lang="de-DE" b="1" dirty="0" err="1" smtClean="0"/>
              <a:t>Stertz</a:t>
            </a:r>
            <a:r>
              <a:rPr lang="de-DE" b="1" dirty="0" smtClean="0"/>
              <a:t>, </a:t>
            </a:r>
            <a:r>
              <a:rPr lang="de-DE" dirty="0" smtClean="0"/>
              <a:t>Vorstand Kinderschutzbund Neuwied</a:t>
            </a:r>
            <a:endParaRPr lang="de-DE" dirty="0"/>
          </a:p>
        </p:txBody>
      </p:sp>
      <p:sp>
        <p:nvSpPr>
          <p:cNvPr id="10" name="Textfeld 9"/>
          <p:cNvSpPr txBox="1"/>
          <p:nvPr/>
        </p:nvSpPr>
        <p:spPr>
          <a:xfrm>
            <a:off x="7346705" y="2562024"/>
            <a:ext cx="2271860" cy="1200329"/>
          </a:xfrm>
          <a:prstGeom prst="rect">
            <a:avLst/>
          </a:prstGeom>
          <a:noFill/>
        </p:spPr>
        <p:txBody>
          <a:bodyPr wrap="square" rtlCol="0">
            <a:spAutoFit/>
          </a:bodyPr>
          <a:lstStyle/>
          <a:p>
            <a:pPr marL="285750" indent="-285750">
              <a:buFont typeface="Wingdings" panose="05000000000000000000" pitchFamily="2" charset="2"/>
              <a:buChar char="v"/>
            </a:pPr>
            <a:r>
              <a:rPr lang="de-DE" b="1" dirty="0" smtClean="0"/>
              <a:t>Frau Mehler, </a:t>
            </a:r>
            <a:r>
              <a:rPr lang="de-DE" dirty="0" smtClean="0"/>
              <a:t>Leiterin ASD Kreisjugendamt Neuwied</a:t>
            </a:r>
            <a:endParaRPr lang="de-DE" dirty="0"/>
          </a:p>
        </p:txBody>
      </p:sp>
      <p:sp>
        <p:nvSpPr>
          <p:cNvPr id="11" name="Textfeld 10"/>
          <p:cNvSpPr txBox="1"/>
          <p:nvPr/>
        </p:nvSpPr>
        <p:spPr>
          <a:xfrm>
            <a:off x="4063240" y="2700276"/>
            <a:ext cx="2620651" cy="646331"/>
          </a:xfrm>
          <a:prstGeom prst="rect">
            <a:avLst/>
          </a:prstGeom>
          <a:noFill/>
        </p:spPr>
        <p:txBody>
          <a:bodyPr wrap="square" rtlCol="0">
            <a:spAutoFit/>
          </a:bodyPr>
          <a:lstStyle/>
          <a:p>
            <a:pPr marL="285750" indent="-285750">
              <a:buFont typeface="Wingdings" panose="05000000000000000000" pitchFamily="2" charset="2"/>
              <a:buChar char="v"/>
            </a:pPr>
            <a:r>
              <a:rPr lang="de-DE" dirty="0" smtClean="0"/>
              <a:t>Frau Schuster, Professorin a.D.</a:t>
            </a:r>
          </a:p>
        </p:txBody>
      </p:sp>
    </p:spTree>
    <p:extLst>
      <p:ext uri="{BB962C8B-B14F-4D97-AF65-F5344CB8AC3E}">
        <p14:creationId xmlns:p14="http://schemas.microsoft.com/office/powerpoint/2010/main" val="3284998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ppt_x"/>
                                          </p:val>
                                        </p:tav>
                                        <p:tav tm="100000">
                                          <p:val>
                                            <p:strVal val="#ppt_x"/>
                                          </p:val>
                                        </p:tav>
                                      </p:tavLst>
                                    </p:anim>
                                    <p:anim calcmode="lin" valueType="num">
                                      <p:cBhvr additive="base">
                                        <p:cTn id="2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wappenneuwied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9651" y="492238"/>
            <a:ext cx="3619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 4" descr="http://172.16.10.17/wer_was_wo/anleitungen/kreiskopfbogen/kreiswappe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18540" y="506412"/>
            <a:ext cx="4000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feld 3"/>
          <p:cNvSpPr txBox="1"/>
          <p:nvPr/>
        </p:nvSpPr>
        <p:spPr>
          <a:xfrm>
            <a:off x="2623940" y="2454279"/>
            <a:ext cx="6721311" cy="1323439"/>
          </a:xfrm>
          <a:prstGeom prst="rect">
            <a:avLst/>
          </a:prstGeom>
          <a:noFill/>
        </p:spPr>
        <p:txBody>
          <a:bodyPr wrap="square" rtlCol="0">
            <a:spAutoFit/>
          </a:bodyPr>
          <a:lstStyle/>
          <a:p>
            <a:pPr algn="ctr"/>
            <a:r>
              <a:rPr lang="de-DE" sz="4000" b="1" dirty="0" smtClean="0">
                <a:latin typeface="Brush Script MT" panose="03060802040406070304" pitchFamily="66" charset="0"/>
              </a:rPr>
              <a:t>Vielen Dank &amp; </a:t>
            </a:r>
          </a:p>
          <a:p>
            <a:pPr algn="ctr"/>
            <a:r>
              <a:rPr lang="de-DE" sz="4000" b="1" dirty="0" err="1" smtClean="0">
                <a:latin typeface="Brush Script MT" panose="03060802040406070304" pitchFamily="66" charset="0"/>
              </a:rPr>
              <a:t>Aufwiedersehen</a:t>
            </a:r>
            <a:r>
              <a:rPr lang="de-DE" sz="4000" b="1" dirty="0" smtClean="0">
                <a:latin typeface="Brush Script MT" panose="03060802040406070304" pitchFamily="66" charset="0"/>
              </a:rPr>
              <a:t> </a:t>
            </a:r>
            <a:endParaRPr lang="de-DE" sz="4000" b="1" dirty="0">
              <a:latin typeface="Brush Script MT" panose="03060802040406070304" pitchFamily="66" charset="0"/>
            </a:endParaRPr>
          </a:p>
        </p:txBody>
      </p:sp>
      <p:pic>
        <p:nvPicPr>
          <p:cNvPr id="5" name="Grafi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83176" y="1011237"/>
            <a:ext cx="6202837" cy="5437175"/>
          </a:xfrm>
          <a:prstGeom prst="rect">
            <a:avLst/>
          </a:prstGeom>
        </p:spPr>
      </p:pic>
    </p:spTree>
    <p:extLst>
      <p:ext uri="{BB962C8B-B14F-4D97-AF65-F5344CB8AC3E}">
        <p14:creationId xmlns:p14="http://schemas.microsoft.com/office/powerpoint/2010/main" val="32547535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sp>
        <p:nvSpPr>
          <p:cNvPr id="3" name="Inhaltsplatzhalter 2"/>
          <p:cNvSpPr>
            <a:spLocks noGrp="1"/>
          </p:cNvSpPr>
          <p:nvPr>
            <p:ph idx="1"/>
          </p:nvPr>
        </p:nvSpPr>
        <p:spPr/>
        <p:txBody>
          <a:bodyPr/>
          <a:lstStyle/>
          <a:p>
            <a:pPr marL="514350" indent="-514350">
              <a:buFont typeface="+mj-lt"/>
              <a:buAutoNum type="arabicPeriod"/>
            </a:pPr>
            <a:r>
              <a:rPr lang="de-DE" sz="2400" dirty="0"/>
              <a:t>Kinderarmut ist Familienarmut</a:t>
            </a:r>
          </a:p>
          <a:p>
            <a:pPr marL="514350" indent="-514350">
              <a:buFont typeface="+mj-lt"/>
              <a:buAutoNum type="arabicPeriod"/>
            </a:pPr>
            <a:r>
              <a:rPr lang="de-DE" sz="2400" dirty="0"/>
              <a:t>Armut in Deutschland als relative Armut</a:t>
            </a:r>
          </a:p>
          <a:p>
            <a:pPr marL="514350" indent="-514350">
              <a:buFont typeface="+mj-lt"/>
              <a:buAutoNum type="arabicPeriod"/>
            </a:pPr>
            <a:r>
              <a:rPr lang="de-DE" sz="2400" dirty="0"/>
              <a:t>Gesellschaftliche Risikofaktoren für Kinderarmut</a:t>
            </a:r>
          </a:p>
          <a:p>
            <a:pPr marL="514350" indent="-514350">
              <a:buFont typeface="+mj-lt"/>
              <a:buAutoNum type="arabicPeriod"/>
            </a:pPr>
            <a:r>
              <a:rPr lang="de-DE" sz="2400" dirty="0"/>
              <a:t>Familientypen und soziale Gefährdungsmerkmale</a:t>
            </a:r>
          </a:p>
          <a:p>
            <a:pPr marL="514350" indent="-514350">
              <a:buFont typeface="+mj-lt"/>
              <a:buAutoNum type="arabicPeriod"/>
            </a:pPr>
            <a:r>
              <a:rPr lang="de-DE" sz="2400" dirty="0"/>
              <a:t>Folgen von Kinderarmut für die Kinder und die Gesellschaft</a:t>
            </a:r>
          </a:p>
          <a:p>
            <a:pPr marL="514350" indent="-514350">
              <a:buFont typeface="+mj-lt"/>
              <a:buAutoNum type="arabicPeriod"/>
            </a:pPr>
            <a:r>
              <a:rPr lang="de-DE" sz="2400" dirty="0"/>
              <a:t>Realismus als Zukunftsstrategie</a:t>
            </a:r>
          </a:p>
          <a:p>
            <a:pPr marL="514350" indent="-514350">
              <a:buFont typeface="+mj-lt"/>
              <a:buAutoNum type="arabicPeriod"/>
            </a:pPr>
            <a:r>
              <a:rPr lang="de-DE" sz="2400" dirty="0"/>
              <a:t>Mitbestimmung als Emanzipationsstrategie</a:t>
            </a:r>
          </a:p>
        </p:txBody>
      </p:sp>
    </p:spTree>
    <p:extLst>
      <p:ext uri="{BB962C8B-B14F-4D97-AF65-F5344CB8AC3E}">
        <p14:creationId xmlns:p14="http://schemas.microsoft.com/office/powerpoint/2010/main" val="21372848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1. Kinderarmut ist Familienarmut</a:t>
            </a:r>
            <a:endParaRPr lang="de-DE" dirty="0"/>
          </a:p>
        </p:txBody>
      </p:sp>
      <p:sp>
        <p:nvSpPr>
          <p:cNvPr id="3" name="Inhaltsplatzhalter 2"/>
          <p:cNvSpPr>
            <a:spLocks noGrp="1"/>
          </p:cNvSpPr>
          <p:nvPr>
            <p:ph idx="1"/>
          </p:nvPr>
        </p:nvSpPr>
        <p:spPr/>
        <p:txBody>
          <a:bodyPr/>
          <a:lstStyle/>
          <a:p>
            <a:r>
              <a:rPr lang="de-DE" sz="2400" dirty="0"/>
              <a:t>Armut ist Ausgangspunkt wie Ergebnis umfangreicher Ausgrenzungsprozesse</a:t>
            </a:r>
          </a:p>
          <a:p>
            <a:r>
              <a:rPr lang="de-DE" sz="2400" dirty="0"/>
              <a:t>Den Familien fehlen die elementarsten Ressourcen, trotzdem sollen sie das gesamte Spektrum von Familienleistungen erbringen</a:t>
            </a:r>
          </a:p>
          <a:p>
            <a:r>
              <a:rPr lang="de-DE" sz="2400" dirty="0"/>
              <a:t>Positive Zukunftsperspektiven können kaum entwickelt werden: Scham- und Schuldgefühle dominieren den Alltag</a:t>
            </a:r>
          </a:p>
          <a:p>
            <a:r>
              <a:rPr lang="de-DE" sz="2400" dirty="0"/>
              <a:t>Familie ist keine Ressource, die sich beliebig ausbeuten lässt, man muss ihr auch etwas geben</a:t>
            </a:r>
          </a:p>
          <a:p>
            <a:endParaRPr lang="de-DE" sz="2400" dirty="0"/>
          </a:p>
          <a:p>
            <a:endParaRPr lang="de-DE" sz="2400" dirty="0"/>
          </a:p>
          <a:p>
            <a:endParaRPr lang="de-DE" sz="2400" dirty="0"/>
          </a:p>
          <a:p>
            <a:endParaRPr lang="de-DE" sz="2400" dirty="0"/>
          </a:p>
          <a:p>
            <a:pPr marL="0" indent="0">
              <a:buNone/>
            </a:pPr>
            <a:endParaRPr lang="de-DE" sz="2400" dirty="0"/>
          </a:p>
        </p:txBody>
      </p:sp>
    </p:spTree>
    <p:extLst>
      <p:ext uri="{BB962C8B-B14F-4D97-AF65-F5344CB8AC3E}">
        <p14:creationId xmlns:p14="http://schemas.microsoft.com/office/powerpoint/2010/main" val="11079260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2. Armut in Deutschland als 		relative Armut</a:t>
            </a:r>
            <a:endParaRPr lang="de-DE" dirty="0"/>
          </a:p>
        </p:txBody>
      </p:sp>
      <p:sp>
        <p:nvSpPr>
          <p:cNvPr id="3" name="Inhaltsplatzhalter 2"/>
          <p:cNvSpPr>
            <a:spLocks noGrp="1"/>
          </p:cNvSpPr>
          <p:nvPr>
            <p:ph idx="1"/>
          </p:nvPr>
        </p:nvSpPr>
        <p:spPr/>
        <p:txBody>
          <a:bodyPr/>
          <a:lstStyle/>
          <a:p>
            <a:r>
              <a:rPr lang="de-DE" dirty="0" smtClean="0"/>
              <a:t>Verdopplung der Kinderarmutsquote seit der Hartz-Gesetzgebung</a:t>
            </a:r>
          </a:p>
          <a:p>
            <a:r>
              <a:rPr lang="de-DE" dirty="0" smtClean="0"/>
              <a:t>Jedes 5. Kind (21,3%) ist betroffen</a:t>
            </a:r>
          </a:p>
          <a:p>
            <a:pPr marL="0" indent="0">
              <a:buNone/>
            </a:pPr>
            <a:r>
              <a:rPr lang="de-DE" dirty="0" smtClean="0"/>
              <a:t>Armutsbegriff: Arm ist, wer in einem Haushalt lebt, der Leistungen nach dem SGB II bezieht</a:t>
            </a:r>
          </a:p>
          <a:p>
            <a:pPr marL="0" indent="0">
              <a:buNone/>
            </a:pPr>
            <a:r>
              <a:rPr lang="de-DE" dirty="0" smtClean="0"/>
              <a:t>Armutsbegriff: Armutsgefährdet ist, wer weniger als 60% des mittleren Einkommens aller Haushalte in Deutschland zur Verfügung hat</a:t>
            </a:r>
            <a:endParaRPr lang="de-DE" dirty="0"/>
          </a:p>
        </p:txBody>
      </p:sp>
    </p:spTree>
    <p:extLst>
      <p:ext uri="{BB962C8B-B14F-4D97-AF65-F5344CB8AC3E}">
        <p14:creationId xmlns:p14="http://schemas.microsoft.com/office/powerpoint/2010/main" val="32593404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2. Armut in Deutschland als relative Armut</a:t>
            </a:r>
            <a:endParaRPr lang="de-DE" dirty="0"/>
          </a:p>
        </p:txBody>
      </p:sp>
      <p:sp>
        <p:nvSpPr>
          <p:cNvPr id="3" name="Inhaltsplatzhalter 2"/>
          <p:cNvSpPr>
            <a:spLocks noGrp="1"/>
          </p:cNvSpPr>
          <p:nvPr>
            <p:ph idx="1"/>
          </p:nvPr>
        </p:nvSpPr>
        <p:spPr/>
        <p:txBody>
          <a:bodyPr/>
          <a:lstStyle/>
          <a:p>
            <a:pPr marL="0" indent="0">
              <a:buNone/>
            </a:pPr>
            <a:r>
              <a:rPr lang="de-DE" dirty="0" smtClean="0"/>
              <a:t>Armutsbegriff: Wer weniger pro Tag und Person zur Verfügung hat als 1,9 $ gilt als absolut arm</a:t>
            </a:r>
          </a:p>
          <a:p>
            <a:pPr marL="0" indent="0">
              <a:buNone/>
            </a:pPr>
            <a:r>
              <a:rPr lang="de-DE" dirty="0" smtClean="0"/>
              <a:t>Relative Armut in zweierlei Hinsicht: 1. Lebens-standard einer bestimmten Gesellschaft und 2. Zeitpunkt, zu dem dieser Lebensstandard vorherrschte</a:t>
            </a:r>
            <a:endParaRPr lang="de-DE" dirty="0"/>
          </a:p>
        </p:txBody>
      </p:sp>
    </p:spTree>
    <p:extLst>
      <p:ext uri="{BB962C8B-B14F-4D97-AF65-F5344CB8AC3E}">
        <p14:creationId xmlns:p14="http://schemas.microsoft.com/office/powerpoint/2010/main" val="28880525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2. Armut in Deutschland als relative Armut</a:t>
            </a:r>
            <a:endParaRPr lang="de-DE" dirty="0"/>
          </a:p>
        </p:txBody>
      </p:sp>
      <p:sp>
        <p:nvSpPr>
          <p:cNvPr id="3" name="Inhaltsplatzhalter 2"/>
          <p:cNvSpPr>
            <a:spLocks noGrp="1"/>
          </p:cNvSpPr>
          <p:nvPr>
            <p:ph idx="1"/>
          </p:nvPr>
        </p:nvSpPr>
        <p:spPr/>
        <p:txBody>
          <a:bodyPr/>
          <a:lstStyle/>
          <a:p>
            <a:r>
              <a:rPr lang="de-DE" dirty="0" smtClean="0"/>
              <a:t>Armut ist in Deutschland dauerhafter als in anderen vergleichbaren Ländern</a:t>
            </a:r>
          </a:p>
          <a:p>
            <a:r>
              <a:rPr lang="de-DE" dirty="0" smtClean="0"/>
              <a:t>Zwei Drittel der betroffenen Kinder leben mindestens fünf Jahre in Armut</a:t>
            </a:r>
          </a:p>
          <a:p>
            <a:r>
              <a:rPr lang="de-DE" dirty="0" smtClean="0"/>
              <a:t>51% der Kinder leben mehr als zehn Jahre in Armut</a:t>
            </a:r>
          </a:p>
          <a:p>
            <a:r>
              <a:rPr lang="de-DE" dirty="0" smtClean="0"/>
              <a:t>Armut in Deutschland ist seit Jahrzehnten auf  konstant hohem Niveau</a:t>
            </a:r>
          </a:p>
        </p:txBody>
      </p:sp>
    </p:spTree>
    <p:extLst>
      <p:ext uri="{BB962C8B-B14F-4D97-AF65-F5344CB8AC3E}">
        <p14:creationId xmlns:p14="http://schemas.microsoft.com/office/powerpoint/2010/main" val="606857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2. Armut in Deutschland als relative Armut</a:t>
            </a:r>
            <a:endParaRPr lang="de-DE" dirty="0"/>
          </a:p>
        </p:txBody>
      </p:sp>
      <p:sp>
        <p:nvSpPr>
          <p:cNvPr id="3" name="Inhaltsplatzhalter 2"/>
          <p:cNvSpPr>
            <a:spLocks noGrp="1"/>
          </p:cNvSpPr>
          <p:nvPr>
            <p:ph idx="1"/>
          </p:nvPr>
        </p:nvSpPr>
        <p:spPr/>
        <p:txBody>
          <a:bodyPr/>
          <a:lstStyle/>
          <a:p>
            <a:r>
              <a:rPr lang="de-DE" dirty="0" smtClean="0"/>
              <a:t>Derzeitig ist die Armutsquote am höchsten in Berlin und Bremen mit fast 30%; am niedrigsten in Bayern mit 6,6%</a:t>
            </a:r>
          </a:p>
          <a:p>
            <a:r>
              <a:rPr lang="de-DE" dirty="0" smtClean="0"/>
              <a:t>In Rheinland-Pfalz leben 11,3% der Kinder in Armut; in Neuwied sind es 11,3%</a:t>
            </a:r>
          </a:p>
          <a:p>
            <a:r>
              <a:rPr lang="de-DE" dirty="0" smtClean="0"/>
              <a:t>In Deutschland sind 2,8 Mio. Kinder arm oder armutsgefährdet</a:t>
            </a:r>
            <a:endParaRPr lang="de-DE" dirty="0"/>
          </a:p>
        </p:txBody>
      </p:sp>
    </p:spTree>
    <p:extLst>
      <p:ext uri="{BB962C8B-B14F-4D97-AF65-F5344CB8AC3E}">
        <p14:creationId xmlns:p14="http://schemas.microsoft.com/office/powerpoint/2010/main" val="736321074"/>
      </p:ext>
    </p:extLst>
  </p:cSld>
  <p:clrMapOvr>
    <a:masterClrMapping/>
  </p:clrMapOvr>
  <p:timing>
    <p:tnLst>
      <p:par>
        <p:cTn id="1" dur="indefinite" restart="never" nodeType="tmRoot"/>
      </p:par>
    </p:tnLst>
  </p:timing>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Kapseln">
  <a:themeElements>
    <a:clrScheme name="Kapseln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Kapsel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Kapseln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Kapseln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Kapseln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Kapseln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Kapseln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Kapseln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Kapseln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Kapseln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1405</Words>
  <Application>Microsoft Office PowerPoint</Application>
  <PresentationFormat>Breitbild</PresentationFormat>
  <Paragraphs>190</Paragraphs>
  <Slides>31</Slides>
  <Notes>3</Notes>
  <HiddenSlides>0</HiddenSlides>
  <MMClips>0</MMClips>
  <ScaleCrop>false</ScaleCrop>
  <HeadingPairs>
    <vt:vector size="6" baseType="variant">
      <vt:variant>
        <vt:lpstr>Verwendete Schriftarten</vt:lpstr>
      </vt:variant>
      <vt:variant>
        <vt:i4>9</vt:i4>
      </vt:variant>
      <vt:variant>
        <vt:lpstr>Design</vt:lpstr>
      </vt:variant>
      <vt:variant>
        <vt:i4>2</vt:i4>
      </vt:variant>
      <vt:variant>
        <vt:lpstr>Folientitel</vt:lpstr>
      </vt:variant>
      <vt:variant>
        <vt:i4>31</vt:i4>
      </vt:variant>
    </vt:vector>
  </HeadingPairs>
  <TitlesOfParts>
    <vt:vector size="42" baseType="lpstr">
      <vt:lpstr>Arial</vt:lpstr>
      <vt:lpstr>Arial Black</vt:lpstr>
      <vt:lpstr>Brush Script MT</vt:lpstr>
      <vt:lpstr>Caecilia Roman</vt:lpstr>
      <vt:lpstr>Calibri</vt:lpstr>
      <vt:lpstr>Tahoma</vt:lpstr>
      <vt:lpstr>Times New Roman</vt:lpstr>
      <vt:lpstr>Trebuchet MS</vt:lpstr>
      <vt:lpstr>Wingdings</vt:lpstr>
      <vt:lpstr>Pixel</vt:lpstr>
      <vt:lpstr>2_Kapseln</vt:lpstr>
      <vt:lpstr>   </vt:lpstr>
      <vt:lpstr>PowerPoint-Präsentation</vt:lpstr>
      <vt:lpstr> Einmal arm, immer arm?!  Gründe und Folgen von Kinderarmut in Deutschland</vt:lpstr>
      <vt:lpstr>PowerPoint-Präsentation</vt:lpstr>
      <vt:lpstr>1. Kinderarmut ist Familienarmut</vt:lpstr>
      <vt:lpstr>2. Armut in Deutschland als   relative Armut</vt:lpstr>
      <vt:lpstr>2. Armut in Deutschland als relative Armut</vt:lpstr>
      <vt:lpstr>2. Armut in Deutschland als relative Armut</vt:lpstr>
      <vt:lpstr>2. Armut in Deutschland als relative Armut</vt:lpstr>
      <vt:lpstr>3. Gesellschaftliche Risikofaktoren  für Kinderarmut</vt:lpstr>
      <vt:lpstr>4. Familientypen und soziale  Gefährdungsmerkmale</vt:lpstr>
      <vt:lpstr>4. Familientypen und soziale  Gefährdungsmerkmale</vt:lpstr>
      <vt:lpstr>4. Familientypen und soziale  Gefährdungsmerkmale</vt:lpstr>
      <vt:lpstr>Folgen von Kinderarmut für die Kinder und die Gesellschaft</vt:lpstr>
      <vt:lpstr>Folge: Armut begrenzt </vt:lpstr>
      <vt:lpstr>... begrenzt</vt:lpstr>
      <vt:lpstr>Folge: Armut beschämt</vt:lpstr>
      <vt:lpstr>...beschämt</vt:lpstr>
      <vt:lpstr>Folge: Armut bestimmt das Leben</vt:lpstr>
      <vt:lpstr>...bestimmt das Leben</vt:lpstr>
      <vt:lpstr>... bestimmt das Leben</vt:lpstr>
      <vt:lpstr>6. Realismus als Zukunftsstrategie</vt:lpstr>
      <vt:lpstr>... als Zukunftsstrategie</vt:lpstr>
      <vt:lpstr>...als Zukunftsstrategie</vt:lpstr>
      <vt:lpstr>Mitbestimmung als  Emanzipationsstrategie</vt:lpstr>
      <vt:lpstr>... als Emanzipationsstrategie</vt:lpstr>
      <vt:lpstr>... als Emanzipationsstrategie</vt:lpstr>
      <vt:lpstr>...als Emanzipationsstrategie</vt:lpstr>
      <vt:lpstr>PowerPoint-Präsentation</vt:lpstr>
      <vt:lpstr>PowerPoint-Präsentation</vt:lpstr>
      <vt:lpstr>PowerPoint-Präsentation</vt:lpstr>
    </vt:vector>
  </TitlesOfParts>
  <Company>Kreisverwaltung Neuwied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Kiefer, Daniela</dc:creator>
  <cp:lastModifiedBy>Kiefer, Daniela</cp:lastModifiedBy>
  <cp:revision>7</cp:revision>
  <dcterms:created xsi:type="dcterms:W3CDTF">2022-10-10T06:56:36Z</dcterms:created>
  <dcterms:modified xsi:type="dcterms:W3CDTF">2022-10-10T08:42:38Z</dcterms:modified>
</cp:coreProperties>
</file>